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4"/>
  </p:sldMasterIdLst>
  <p:notesMasterIdLst>
    <p:notesMasterId r:id="rId46"/>
  </p:notesMasterIdLst>
  <p:sldIdLst>
    <p:sldId id="500" r:id="rId5"/>
    <p:sldId id="518" r:id="rId6"/>
    <p:sldId id="346" r:id="rId7"/>
    <p:sldId id="519" r:id="rId8"/>
    <p:sldId id="265" r:id="rId9"/>
    <p:sldId id="503" r:id="rId10"/>
    <p:sldId id="357" r:id="rId11"/>
    <p:sldId id="262" r:id="rId12"/>
    <p:sldId id="468" r:id="rId13"/>
    <p:sldId id="359" r:id="rId14"/>
    <p:sldId id="432" r:id="rId15"/>
    <p:sldId id="474" r:id="rId16"/>
    <p:sldId id="502" r:id="rId17"/>
    <p:sldId id="473" r:id="rId18"/>
    <p:sldId id="475" r:id="rId19"/>
    <p:sldId id="472" r:id="rId20"/>
    <p:sldId id="504" r:id="rId21"/>
    <p:sldId id="471" r:id="rId22"/>
    <p:sldId id="433" r:id="rId23"/>
    <p:sldId id="434" r:id="rId24"/>
    <p:sldId id="505" r:id="rId25"/>
    <p:sldId id="521" r:id="rId26"/>
    <p:sldId id="469" r:id="rId27"/>
    <p:sldId id="522" r:id="rId28"/>
    <p:sldId id="520" r:id="rId29"/>
    <p:sldId id="524" r:id="rId30"/>
    <p:sldId id="523" r:id="rId31"/>
    <p:sldId id="517" r:id="rId32"/>
    <p:sldId id="470" r:id="rId33"/>
    <p:sldId id="491" r:id="rId34"/>
    <p:sldId id="476" r:id="rId35"/>
    <p:sldId id="477" r:id="rId36"/>
    <p:sldId id="479" r:id="rId37"/>
    <p:sldId id="480" r:id="rId38"/>
    <p:sldId id="481" r:id="rId39"/>
    <p:sldId id="482" r:id="rId40"/>
    <p:sldId id="483" r:id="rId41"/>
    <p:sldId id="484" r:id="rId42"/>
    <p:sldId id="478" r:id="rId43"/>
    <p:sldId id="494" r:id="rId44"/>
    <p:sldId id="492"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Learn" id="{5E1DBAA8-341D-4F31-AD2F-57DC6CC9088F}">
          <p14:sldIdLst>
            <p14:sldId id="500"/>
            <p14:sldId id="518"/>
            <p14:sldId id="346"/>
            <p14:sldId id="519"/>
            <p14:sldId id="265"/>
            <p14:sldId id="503"/>
            <p14:sldId id="357"/>
            <p14:sldId id="262"/>
            <p14:sldId id="468"/>
            <p14:sldId id="359"/>
            <p14:sldId id="432"/>
            <p14:sldId id="474"/>
            <p14:sldId id="502"/>
            <p14:sldId id="473"/>
            <p14:sldId id="475"/>
            <p14:sldId id="472"/>
            <p14:sldId id="504"/>
            <p14:sldId id="471"/>
            <p14:sldId id="433"/>
            <p14:sldId id="434"/>
          </p14:sldIdLst>
        </p14:section>
        <p14:section name="Activity" id="{912DA7EC-8200-4E58-A87D-98FC43B44803}">
          <p14:sldIdLst>
            <p14:sldId id="505"/>
            <p14:sldId id="521"/>
            <p14:sldId id="469"/>
            <p14:sldId id="522"/>
            <p14:sldId id="520"/>
            <p14:sldId id="524"/>
            <p14:sldId id="523"/>
            <p14:sldId id="517"/>
            <p14:sldId id="470"/>
            <p14:sldId id="491"/>
            <p14:sldId id="476"/>
            <p14:sldId id="477"/>
            <p14:sldId id="479"/>
            <p14:sldId id="480"/>
            <p14:sldId id="481"/>
            <p14:sldId id="482"/>
            <p14:sldId id="483"/>
            <p14:sldId id="484"/>
            <p14:sldId id="478"/>
            <p14:sldId id="494"/>
            <p14:sldId id="4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D8AFF-5EDE-4924-AA83-14CC99876FF7}" v="37" dt="2024-08-05T10:03:44.111"/>
  </p1510:revLst>
</p1510:revInfo>
</file>

<file path=ppt/tableStyles.xml><?xml version="1.0" encoding="utf-8"?>
<a:tblStyleLst xmlns:a="http://schemas.openxmlformats.org/drawingml/2006/main" def="{06436657-2610-4F06-B854-6601D7E70E70}">
  <a:tblStyle styleId="{06436657-2610-4F06-B854-6601D7E70E7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1166" autoAdjust="0"/>
  </p:normalViewPr>
  <p:slideViewPr>
    <p:cSldViewPr snapToGrid="0">
      <p:cViewPr varScale="1">
        <p:scale>
          <a:sx n="131" d="100"/>
          <a:sy n="131" d="100"/>
        </p:scale>
        <p:origin x="1044"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CHOW (NYP)" userId="7c6840e7-cb2d-422f-becd-63f9a16762e5" providerId="ADAL" clId="{0FBD8AFF-5EDE-4924-AA83-14CC99876FF7}"/>
    <pc:docChg chg="custSel addSld delSld modSld sldOrd modSection">
      <pc:chgData name="Alan CHOW (NYP)" userId="7c6840e7-cb2d-422f-becd-63f9a16762e5" providerId="ADAL" clId="{0FBD8AFF-5EDE-4924-AA83-14CC99876FF7}" dt="2024-08-05T10:03:59.114" v="817"/>
      <pc:docMkLst>
        <pc:docMk/>
      </pc:docMkLst>
      <pc:sldChg chg="modSp mod modNotesTx">
        <pc:chgData name="Alan CHOW (NYP)" userId="7c6840e7-cb2d-422f-becd-63f9a16762e5" providerId="ADAL" clId="{0FBD8AFF-5EDE-4924-AA83-14CC99876FF7}" dt="2024-08-05T10:01:26.172" v="756" actId="14100"/>
        <pc:sldMkLst>
          <pc:docMk/>
          <pc:sldMk cId="1321192529" sldId="357"/>
        </pc:sldMkLst>
        <pc:spChg chg="mod">
          <ac:chgData name="Alan CHOW (NYP)" userId="7c6840e7-cb2d-422f-becd-63f9a16762e5" providerId="ADAL" clId="{0FBD8AFF-5EDE-4924-AA83-14CC99876FF7}" dt="2024-08-05T10:01:22.994" v="755" actId="20577"/>
          <ac:spMkLst>
            <pc:docMk/>
            <pc:sldMk cId="1321192529" sldId="357"/>
            <ac:spMk id="3" creationId="{00000000-0000-0000-0000-000000000000}"/>
          </ac:spMkLst>
        </pc:spChg>
        <pc:picChg chg="mod">
          <ac:chgData name="Alan CHOW (NYP)" userId="7c6840e7-cb2d-422f-becd-63f9a16762e5" providerId="ADAL" clId="{0FBD8AFF-5EDE-4924-AA83-14CC99876FF7}" dt="2024-08-05T10:01:26.172" v="756" actId="14100"/>
          <ac:picMkLst>
            <pc:docMk/>
            <pc:sldMk cId="1321192529" sldId="357"/>
            <ac:picMk id="6148" creationId="{00000000-0000-0000-0000-000000000000}"/>
          </ac:picMkLst>
        </pc:picChg>
      </pc:sldChg>
      <pc:sldChg chg="modSp mod modNotesTx">
        <pc:chgData name="Alan CHOW (NYP)" userId="7c6840e7-cb2d-422f-becd-63f9a16762e5" providerId="ADAL" clId="{0FBD8AFF-5EDE-4924-AA83-14CC99876FF7}" dt="2024-08-05T10:01:12.987" v="751" actId="14100"/>
        <pc:sldMkLst>
          <pc:docMk/>
          <pc:sldMk cId="550002742" sldId="359"/>
        </pc:sldMkLst>
        <pc:spChg chg="mod">
          <ac:chgData name="Alan CHOW (NYP)" userId="7c6840e7-cb2d-422f-becd-63f9a16762e5" providerId="ADAL" clId="{0FBD8AFF-5EDE-4924-AA83-14CC99876FF7}" dt="2024-08-05T10:01:08.956" v="749" actId="14100"/>
          <ac:spMkLst>
            <pc:docMk/>
            <pc:sldMk cId="550002742" sldId="359"/>
            <ac:spMk id="3" creationId="{00000000-0000-0000-0000-000000000000}"/>
          </ac:spMkLst>
        </pc:spChg>
        <pc:picChg chg="mod">
          <ac:chgData name="Alan CHOW (NYP)" userId="7c6840e7-cb2d-422f-becd-63f9a16762e5" providerId="ADAL" clId="{0FBD8AFF-5EDE-4924-AA83-14CC99876FF7}" dt="2024-08-05T10:01:12.987" v="751" actId="14100"/>
          <ac:picMkLst>
            <pc:docMk/>
            <pc:sldMk cId="550002742" sldId="359"/>
            <ac:picMk id="7170" creationId="{00000000-0000-0000-0000-000000000000}"/>
          </ac:picMkLst>
        </pc:picChg>
      </pc:sldChg>
      <pc:sldChg chg="del">
        <pc:chgData name="Alan CHOW (NYP)" userId="7c6840e7-cb2d-422f-becd-63f9a16762e5" providerId="ADAL" clId="{0FBD8AFF-5EDE-4924-AA83-14CC99876FF7}" dt="2024-08-05T09:56:16.903" v="701" actId="47"/>
        <pc:sldMkLst>
          <pc:docMk/>
          <pc:sldMk cId="3435313184" sldId="393"/>
        </pc:sldMkLst>
      </pc:sldChg>
      <pc:sldChg chg="modSp mod modNotesTx">
        <pc:chgData name="Alan CHOW (NYP)" userId="7c6840e7-cb2d-422f-becd-63f9a16762e5" providerId="ADAL" clId="{0FBD8AFF-5EDE-4924-AA83-14CC99876FF7}" dt="2024-08-05T10:00:57.732" v="744" actId="14100"/>
        <pc:sldMkLst>
          <pc:docMk/>
          <pc:sldMk cId="140721218" sldId="432"/>
        </pc:sldMkLst>
        <pc:spChg chg="mod">
          <ac:chgData name="Alan CHOW (NYP)" userId="7c6840e7-cb2d-422f-becd-63f9a16762e5" providerId="ADAL" clId="{0FBD8AFF-5EDE-4924-AA83-14CC99876FF7}" dt="2024-08-05T10:00:57.732" v="744" actId="14100"/>
          <ac:spMkLst>
            <pc:docMk/>
            <pc:sldMk cId="140721218" sldId="432"/>
            <ac:spMk id="3" creationId="{00000000-0000-0000-0000-000000000000}"/>
          </ac:spMkLst>
        </pc:spChg>
        <pc:spChg chg="mod">
          <ac:chgData name="Alan CHOW (NYP)" userId="7c6840e7-cb2d-422f-becd-63f9a16762e5" providerId="ADAL" clId="{0FBD8AFF-5EDE-4924-AA83-14CC99876FF7}" dt="2024-08-05T09:57:36.179" v="706" actId="14100"/>
          <ac:spMkLst>
            <pc:docMk/>
            <pc:sldMk cId="140721218" sldId="432"/>
            <ac:spMk id="4" creationId="{00000000-0000-0000-0000-000000000000}"/>
          </ac:spMkLst>
        </pc:spChg>
        <pc:picChg chg="mod">
          <ac:chgData name="Alan CHOW (NYP)" userId="7c6840e7-cb2d-422f-becd-63f9a16762e5" providerId="ADAL" clId="{0FBD8AFF-5EDE-4924-AA83-14CC99876FF7}" dt="2024-08-05T09:14:41.754" v="311" actId="14100"/>
          <ac:picMkLst>
            <pc:docMk/>
            <pc:sldMk cId="140721218" sldId="432"/>
            <ac:picMk id="8196" creationId="{00000000-0000-0000-0000-000000000000}"/>
          </ac:picMkLst>
        </pc:picChg>
      </pc:sldChg>
      <pc:sldChg chg="delSp modSp mod">
        <pc:chgData name="Alan CHOW (NYP)" userId="7c6840e7-cb2d-422f-becd-63f9a16762e5" providerId="ADAL" clId="{0FBD8AFF-5EDE-4924-AA83-14CC99876FF7}" dt="2024-08-05T09:49:36.868" v="666" actId="207"/>
        <pc:sldMkLst>
          <pc:docMk/>
          <pc:sldMk cId="3426179599" sldId="433"/>
        </pc:sldMkLst>
        <pc:spChg chg="mod">
          <ac:chgData name="Alan CHOW (NYP)" userId="7c6840e7-cb2d-422f-becd-63f9a16762e5" providerId="ADAL" clId="{0FBD8AFF-5EDE-4924-AA83-14CC99876FF7}" dt="2024-08-05T09:49:36.868" v="666" actId="207"/>
          <ac:spMkLst>
            <pc:docMk/>
            <pc:sldMk cId="3426179599" sldId="433"/>
            <ac:spMk id="3" creationId="{00000000-0000-0000-0000-000000000000}"/>
          </ac:spMkLst>
        </pc:spChg>
        <pc:picChg chg="mod">
          <ac:chgData name="Alan CHOW (NYP)" userId="7c6840e7-cb2d-422f-becd-63f9a16762e5" providerId="ADAL" clId="{0FBD8AFF-5EDE-4924-AA83-14CC99876FF7}" dt="2024-08-05T09:48:59.960" v="591" actId="1076"/>
          <ac:picMkLst>
            <pc:docMk/>
            <pc:sldMk cId="3426179599" sldId="433"/>
            <ac:picMk id="6" creationId="{00000000-0000-0000-0000-000000000000}"/>
          </ac:picMkLst>
        </pc:picChg>
        <pc:picChg chg="del mod">
          <ac:chgData name="Alan CHOW (NYP)" userId="7c6840e7-cb2d-422f-becd-63f9a16762e5" providerId="ADAL" clId="{0FBD8AFF-5EDE-4924-AA83-14CC99876FF7}" dt="2024-08-05T09:48:35.615" v="582" actId="478"/>
          <ac:picMkLst>
            <pc:docMk/>
            <pc:sldMk cId="3426179599" sldId="433"/>
            <ac:picMk id="10242" creationId="{00000000-0000-0000-0000-000000000000}"/>
          </ac:picMkLst>
        </pc:picChg>
      </pc:sldChg>
      <pc:sldChg chg="modSp mod">
        <pc:chgData name="Alan CHOW (NYP)" userId="7c6840e7-cb2d-422f-becd-63f9a16762e5" providerId="ADAL" clId="{0FBD8AFF-5EDE-4924-AA83-14CC99876FF7}" dt="2024-08-05T09:50:31.817" v="685" actId="1076"/>
        <pc:sldMkLst>
          <pc:docMk/>
          <pc:sldMk cId="1317246054" sldId="434"/>
        </pc:sldMkLst>
        <pc:spChg chg="mod">
          <ac:chgData name="Alan CHOW (NYP)" userId="7c6840e7-cb2d-422f-becd-63f9a16762e5" providerId="ADAL" clId="{0FBD8AFF-5EDE-4924-AA83-14CC99876FF7}" dt="2024-08-05T09:50:26.619" v="683" actId="14100"/>
          <ac:spMkLst>
            <pc:docMk/>
            <pc:sldMk cId="1317246054" sldId="434"/>
            <ac:spMk id="3" creationId="{00000000-0000-0000-0000-000000000000}"/>
          </ac:spMkLst>
        </pc:spChg>
        <pc:picChg chg="mod">
          <ac:chgData name="Alan CHOW (NYP)" userId="7c6840e7-cb2d-422f-becd-63f9a16762e5" providerId="ADAL" clId="{0FBD8AFF-5EDE-4924-AA83-14CC99876FF7}" dt="2024-08-05T09:50:31.817" v="685" actId="1076"/>
          <ac:picMkLst>
            <pc:docMk/>
            <pc:sldMk cId="1317246054" sldId="434"/>
            <ac:picMk id="11266" creationId="{00000000-0000-0000-0000-000000000000}"/>
          </ac:picMkLst>
        </pc:picChg>
      </pc:sldChg>
      <pc:sldChg chg="modSp mod ord modShow">
        <pc:chgData name="Alan CHOW (NYP)" userId="7c6840e7-cb2d-422f-becd-63f9a16762e5" providerId="ADAL" clId="{0FBD8AFF-5EDE-4924-AA83-14CC99876FF7}" dt="2024-08-05T09:58:47.410" v="734" actId="20577"/>
        <pc:sldMkLst>
          <pc:docMk/>
          <pc:sldMk cId="28331043" sldId="469"/>
        </pc:sldMkLst>
        <pc:spChg chg="mod">
          <ac:chgData name="Alan CHOW (NYP)" userId="7c6840e7-cb2d-422f-becd-63f9a16762e5" providerId="ADAL" clId="{0FBD8AFF-5EDE-4924-AA83-14CC99876FF7}" dt="2024-08-05T09:58:47.410" v="734" actId="20577"/>
          <ac:spMkLst>
            <pc:docMk/>
            <pc:sldMk cId="28331043" sldId="469"/>
            <ac:spMk id="2" creationId="{00000000-0000-0000-0000-000000000000}"/>
          </ac:spMkLst>
        </pc:spChg>
        <pc:picChg chg="mod">
          <ac:chgData name="Alan CHOW (NYP)" userId="7c6840e7-cb2d-422f-becd-63f9a16762e5" providerId="ADAL" clId="{0FBD8AFF-5EDE-4924-AA83-14CC99876FF7}" dt="2024-08-05T09:56:38.842" v="704" actId="1076"/>
          <ac:picMkLst>
            <pc:docMk/>
            <pc:sldMk cId="28331043" sldId="469"/>
            <ac:picMk id="2050" creationId="{00000000-0000-0000-0000-000000000000}"/>
          </ac:picMkLst>
        </pc:picChg>
      </pc:sldChg>
      <pc:sldChg chg="modSp mod modNotesTx">
        <pc:chgData name="Alan CHOW (NYP)" userId="7c6840e7-cb2d-422f-becd-63f9a16762e5" providerId="ADAL" clId="{0FBD8AFF-5EDE-4924-AA83-14CC99876FF7}" dt="2024-08-05T09:45:24.330" v="574"/>
        <pc:sldMkLst>
          <pc:docMk/>
          <pc:sldMk cId="1475948983" sldId="472"/>
        </pc:sldMkLst>
        <pc:spChg chg="mod">
          <ac:chgData name="Alan CHOW (NYP)" userId="7c6840e7-cb2d-422f-becd-63f9a16762e5" providerId="ADAL" clId="{0FBD8AFF-5EDE-4924-AA83-14CC99876FF7}" dt="2024-08-05T09:45:22.748" v="573"/>
          <ac:spMkLst>
            <pc:docMk/>
            <pc:sldMk cId="1475948983" sldId="472"/>
            <ac:spMk id="3" creationId="{00000000-0000-0000-0000-000000000000}"/>
          </ac:spMkLst>
        </pc:spChg>
        <pc:picChg chg="mod">
          <ac:chgData name="Alan CHOW (NYP)" userId="7c6840e7-cb2d-422f-becd-63f9a16762e5" providerId="ADAL" clId="{0FBD8AFF-5EDE-4924-AA83-14CC99876FF7}" dt="2024-08-05T09:43:31.568" v="571" actId="14100"/>
          <ac:picMkLst>
            <pc:docMk/>
            <pc:sldMk cId="1475948983" sldId="472"/>
            <ac:picMk id="4098" creationId="{00000000-0000-0000-0000-000000000000}"/>
          </ac:picMkLst>
        </pc:picChg>
      </pc:sldChg>
      <pc:sldChg chg="modSp mod modNotesTx">
        <pc:chgData name="Alan CHOW (NYP)" userId="7c6840e7-cb2d-422f-becd-63f9a16762e5" providerId="ADAL" clId="{0FBD8AFF-5EDE-4924-AA83-14CC99876FF7}" dt="2024-08-05T09:57:46.875" v="708" actId="14100"/>
        <pc:sldMkLst>
          <pc:docMk/>
          <pc:sldMk cId="2385827902" sldId="474"/>
        </pc:sldMkLst>
        <pc:spChg chg="mod">
          <ac:chgData name="Alan CHOW (NYP)" userId="7c6840e7-cb2d-422f-becd-63f9a16762e5" providerId="ADAL" clId="{0FBD8AFF-5EDE-4924-AA83-14CC99876FF7}" dt="2024-08-05T09:29:48.429" v="338" actId="20577"/>
          <ac:spMkLst>
            <pc:docMk/>
            <pc:sldMk cId="2385827902" sldId="474"/>
            <ac:spMk id="2" creationId="{00000000-0000-0000-0000-000000000000}"/>
          </ac:spMkLst>
        </pc:spChg>
        <pc:spChg chg="mod">
          <ac:chgData name="Alan CHOW (NYP)" userId="7c6840e7-cb2d-422f-becd-63f9a16762e5" providerId="ADAL" clId="{0FBD8AFF-5EDE-4924-AA83-14CC99876FF7}" dt="2024-08-05T09:40:30.981" v="567" actId="20577"/>
          <ac:spMkLst>
            <pc:docMk/>
            <pc:sldMk cId="2385827902" sldId="474"/>
            <ac:spMk id="3" creationId="{00000000-0000-0000-0000-000000000000}"/>
          </ac:spMkLst>
        </pc:spChg>
        <pc:spChg chg="mod">
          <ac:chgData name="Alan CHOW (NYP)" userId="7c6840e7-cb2d-422f-becd-63f9a16762e5" providerId="ADAL" clId="{0FBD8AFF-5EDE-4924-AA83-14CC99876FF7}" dt="2024-08-05T09:57:46.875" v="708" actId="14100"/>
          <ac:spMkLst>
            <pc:docMk/>
            <pc:sldMk cId="2385827902" sldId="474"/>
            <ac:spMk id="7" creationId="{00000000-0000-0000-0000-000000000000}"/>
          </ac:spMkLst>
        </pc:spChg>
        <pc:picChg chg="mod">
          <ac:chgData name="Alan CHOW (NYP)" userId="7c6840e7-cb2d-422f-becd-63f9a16762e5" providerId="ADAL" clId="{0FBD8AFF-5EDE-4924-AA83-14CC99876FF7}" dt="2024-08-05T09:32:13.095" v="504" actId="1076"/>
          <ac:picMkLst>
            <pc:docMk/>
            <pc:sldMk cId="2385827902" sldId="474"/>
            <ac:picMk id="6147" creationId="{00000000-0000-0000-0000-000000000000}"/>
          </ac:picMkLst>
        </pc:picChg>
      </pc:sldChg>
      <pc:sldChg chg="del">
        <pc:chgData name="Alan CHOW (NYP)" userId="7c6840e7-cb2d-422f-becd-63f9a16762e5" providerId="ADAL" clId="{0FBD8AFF-5EDE-4924-AA83-14CC99876FF7}" dt="2024-08-05T09:55:43.769" v="698" actId="47"/>
        <pc:sldMkLst>
          <pc:docMk/>
          <pc:sldMk cId="695514899" sldId="485"/>
        </pc:sldMkLst>
      </pc:sldChg>
      <pc:sldChg chg="del">
        <pc:chgData name="Alan CHOW (NYP)" userId="7c6840e7-cb2d-422f-becd-63f9a16762e5" providerId="ADAL" clId="{0FBD8AFF-5EDE-4924-AA83-14CC99876FF7}" dt="2024-08-05T09:50:47.726" v="686" actId="47"/>
        <pc:sldMkLst>
          <pc:docMk/>
          <pc:sldMk cId="3523237592" sldId="486"/>
        </pc:sldMkLst>
      </pc:sldChg>
      <pc:sldChg chg="del">
        <pc:chgData name="Alan CHOW (NYP)" userId="7c6840e7-cb2d-422f-becd-63f9a16762e5" providerId="ADAL" clId="{0FBD8AFF-5EDE-4924-AA83-14CC99876FF7}" dt="2024-08-05T09:56:14.870" v="700" actId="47"/>
        <pc:sldMkLst>
          <pc:docMk/>
          <pc:sldMk cId="2202149949" sldId="487"/>
        </pc:sldMkLst>
      </pc:sldChg>
      <pc:sldChg chg="del">
        <pc:chgData name="Alan CHOW (NYP)" userId="7c6840e7-cb2d-422f-becd-63f9a16762e5" providerId="ADAL" clId="{0FBD8AFF-5EDE-4924-AA83-14CC99876FF7}" dt="2024-08-05T09:55:45.802" v="699" actId="47"/>
        <pc:sldMkLst>
          <pc:docMk/>
          <pc:sldMk cId="534764052" sldId="489"/>
        </pc:sldMkLst>
      </pc:sldChg>
      <pc:sldChg chg="del">
        <pc:chgData name="Alan CHOW (NYP)" userId="7c6840e7-cb2d-422f-becd-63f9a16762e5" providerId="ADAL" clId="{0FBD8AFF-5EDE-4924-AA83-14CC99876FF7}" dt="2024-08-05T08:57:36.803" v="0" actId="47"/>
        <pc:sldMkLst>
          <pc:docMk/>
          <pc:sldMk cId="1823290256" sldId="499"/>
        </pc:sldMkLst>
      </pc:sldChg>
      <pc:sldChg chg="modSp new mod modNotesTx">
        <pc:chgData name="Alan CHOW (NYP)" userId="7c6840e7-cb2d-422f-becd-63f9a16762e5" providerId="ADAL" clId="{0FBD8AFF-5EDE-4924-AA83-14CC99876FF7}" dt="2024-08-05T09:11:28.101" v="269" actId="313"/>
        <pc:sldMkLst>
          <pc:docMk/>
          <pc:sldMk cId="1581309017" sldId="519"/>
        </pc:sldMkLst>
        <pc:spChg chg="mod">
          <ac:chgData name="Alan CHOW (NYP)" userId="7c6840e7-cb2d-422f-becd-63f9a16762e5" providerId="ADAL" clId="{0FBD8AFF-5EDE-4924-AA83-14CC99876FF7}" dt="2024-08-05T09:09:37.632" v="60" actId="20577"/>
          <ac:spMkLst>
            <pc:docMk/>
            <pc:sldMk cId="1581309017" sldId="519"/>
            <ac:spMk id="2" creationId="{54A003F5-A9D9-8C63-C8D6-DB3DE03EF034}"/>
          </ac:spMkLst>
        </pc:spChg>
        <pc:spChg chg="mod">
          <ac:chgData name="Alan CHOW (NYP)" userId="7c6840e7-cb2d-422f-becd-63f9a16762e5" providerId="ADAL" clId="{0FBD8AFF-5EDE-4924-AA83-14CC99876FF7}" dt="2024-08-05T09:11:28.101" v="269" actId="313"/>
          <ac:spMkLst>
            <pc:docMk/>
            <pc:sldMk cId="1581309017" sldId="519"/>
            <ac:spMk id="3" creationId="{1FDA191C-527C-DB23-A5C7-185739CF87F2}"/>
          </ac:spMkLst>
        </pc:spChg>
      </pc:sldChg>
      <pc:sldChg chg="addSp modSp new mod">
        <pc:chgData name="Alan CHOW (NYP)" userId="7c6840e7-cb2d-422f-becd-63f9a16762e5" providerId="ADAL" clId="{0FBD8AFF-5EDE-4924-AA83-14CC99876FF7}" dt="2024-08-05T10:03:33.146" v="815" actId="20577"/>
        <pc:sldMkLst>
          <pc:docMk/>
          <pc:sldMk cId="2849100385" sldId="520"/>
        </pc:sldMkLst>
        <pc:spChg chg="mod">
          <ac:chgData name="Alan CHOW (NYP)" userId="7c6840e7-cb2d-422f-becd-63f9a16762e5" providerId="ADAL" clId="{0FBD8AFF-5EDE-4924-AA83-14CC99876FF7}" dt="2024-08-05T10:03:33.146" v="815" actId="20577"/>
          <ac:spMkLst>
            <pc:docMk/>
            <pc:sldMk cId="2849100385" sldId="520"/>
            <ac:spMk id="2" creationId="{0EC6DA2E-C0EE-A26A-F2DE-D1DB5FD7B80F}"/>
          </ac:spMkLst>
        </pc:spChg>
        <pc:picChg chg="add mod">
          <ac:chgData name="Alan CHOW (NYP)" userId="7c6840e7-cb2d-422f-becd-63f9a16762e5" providerId="ADAL" clId="{0FBD8AFF-5EDE-4924-AA83-14CC99876FF7}" dt="2024-08-05T09:56:26.971" v="703" actId="1076"/>
          <ac:picMkLst>
            <pc:docMk/>
            <pc:sldMk cId="2849100385" sldId="520"/>
            <ac:picMk id="5" creationId="{17480FBC-DFA5-B2D9-2719-0172419BA319}"/>
          </ac:picMkLst>
        </pc:picChg>
      </pc:sldChg>
      <pc:sldChg chg="modSp add mod">
        <pc:chgData name="Alan CHOW (NYP)" userId="7c6840e7-cb2d-422f-becd-63f9a16762e5" providerId="ADAL" clId="{0FBD8AFF-5EDE-4924-AA83-14CC99876FF7}" dt="2024-08-05T09:58:42.796" v="729" actId="14100"/>
        <pc:sldMkLst>
          <pc:docMk/>
          <pc:sldMk cId="1566513402" sldId="521"/>
        </pc:sldMkLst>
        <pc:spChg chg="mod">
          <ac:chgData name="Alan CHOW (NYP)" userId="7c6840e7-cb2d-422f-becd-63f9a16762e5" providerId="ADAL" clId="{0FBD8AFF-5EDE-4924-AA83-14CC99876FF7}" dt="2024-08-05T09:58:42.796" v="729" actId="14100"/>
          <ac:spMkLst>
            <pc:docMk/>
            <pc:sldMk cId="1566513402" sldId="521"/>
            <ac:spMk id="3" creationId="{00000000-0000-0000-0000-000000000000}"/>
          </ac:spMkLst>
        </pc:spChg>
        <pc:picChg chg="mod">
          <ac:chgData name="Alan CHOW (NYP)" userId="7c6840e7-cb2d-422f-becd-63f9a16762e5" providerId="ADAL" clId="{0FBD8AFF-5EDE-4924-AA83-14CC99876FF7}" dt="2024-08-05T09:58:26.268" v="725" actId="732"/>
          <ac:picMkLst>
            <pc:docMk/>
            <pc:sldMk cId="1566513402" sldId="521"/>
            <ac:picMk id="2050" creationId="{00000000-0000-0000-0000-000000000000}"/>
          </ac:picMkLst>
        </pc:picChg>
      </pc:sldChg>
      <pc:sldChg chg="modSp add mod">
        <pc:chgData name="Alan CHOW (NYP)" userId="7c6840e7-cb2d-422f-becd-63f9a16762e5" providerId="ADAL" clId="{0FBD8AFF-5EDE-4924-AA83-14CC99876FF7}" dt="2024-08-05T10:01:55.044" v="760" actId="20577"/>
        <pc:sldMkLst>
          <pc:docMk/>
          <pc:sldMk cId="3298733260" sldId="522"/>
        </pc:sldMkLst>
        <pc:spChg chg="mod">
          <ac:chgData name="Alan CHOW (NYP)" userId="7c6840e7-cb2d-422f-becd-63f9a16762e5" providerId="ADAL" clId="{0FBD8AFF-5EDE-4924-AA83-14CC99876FF7}" dt="2024-08-05T10:01:55.044" v="760" actId="20577"/>
          <ac:spMkLst>
            <pc:docMk/>
            <pc:sldMk cId="3298733260" sldId="522"/>
            <ac:spMk id="2" creationId="{0EC6DA2E-C0EE-A26A-F2DE-D1DB5FD7B80F}"/>
          </ac:spMkLst>
        </pc:spChg>
        <pc:spChg chg="mod">
          <ac:chgData name="Alan CHOW (NYP)" userId="7c6840e7-cb2d-422f-becd-63f9a16762e5" providerId="ADAL" clId="{0FBD8AFF-5EDE-4924-AA83-14CC99876FF7}" dt="2024-08-05T09:59:33.252" v="739" actId="14100"/>
          <ac:spMkLst>
            <pc:docMk/>
            <pc:sldMk cId="3298733260" sldId="522"/>
            <ac:spMk id="3" creationId="{D510F37D-1B59-28B8-B54B-B07416D28B68}"/>
          </ac:spMkLst>
        </pc:spChg>
        <pc:picChg chg="mod modCrop">
          <ac:chgData name="Alan CHOW (NYP)" userId="7c6840e7-cb2d-422f-becd-63f9a16762e5" providerId="ADAL" clId="{0FBD8AFF-5EDE-4924-AA83-14CC99876FF7}" dt="2024-08-05T09:58:57.367" v="736" actId="732"/>
          <ac:picMkLst>
            <pc:docMk/>
            <pc:sldMk cId="3298733260" sldId="522"/>
            <ac:picMk id="5" creationId="{17480FBC-DFA5-B2D9-2719-0172419BA319}"/>
          </ac:picMkLst>
        </pc:picChg>
      </pc:sldChg>
      <pc:sldChg chg="modSp add mod modShow">
        <pc:chgData name="Alan CHOW (NYP)" userId="7c6840e7-cb2d-422f-becd-63f9a16762e5" providerId="ADAL" clId="{0FBD8AFF-5EDE-4924-AA83-14CC99876FF7}" dt="2024-08-05T10:03:07.884" v="810" actId="20577"/>
        <pc:sldMkLst>
          <pc:docMk/>
          <pc:sldMk cId="953579637" sldId="523"/>
        </pc:sldMkLst>
        <pc:spChg chg="mod">
          <ac:chgData name="Alan CHOW (NYP)" userId="7c6840e7-cb2d-422f-becd-63f9a16762e5" providerId="ADAL" clId="{0FBD8AFF-5EDE-4924-AA83-14CC99876FF7}" dt="2024-08-05T10:03:07.884" v="810" actId="20577"/>
          <ac:spMkLst>
            <pc:docMk/>
            <pc:sldMk cId="953579637" sldId="523"/>
            <ac:spMk id="2" creationId="{00000000-0000-0000-0000-000000000000}"/>
          </ac:spMkLst>
        </pc:spChg>
      </pc:sldChg>
      <pc:sldChg chg="addSp modSp add mod">
        <pc:chgData name="Alan CHOW (NYP)" userId="7c6840e7-cb2d-422f-becd-63f9a16762e5" providerId="ADAL" clId="{0FBD8AFF-5EDE-4924-AA83-14CC99876FF7}" dt="2024-08-05T10:03:59.114" v="817"/>
        <pc:sldMkLst>
          <pc:docMk/>
          <pc:sldMk cId="2753598112" sldId="524"/>
        </pc:sldMkLst>
        <pc:spChg chg="mod">
          <ac:chgData name="Alan CHOW (NYP)" userId="7c6840e7-cb2d-422f-becd-63f9a16762e5" providerId="ADAL" clId="{0FBD8AFF-5EDE-4924-AA83-14CC99876FF7}" dt="2024-08-05T10:03:14.665" v="812" actId="20577"/>
          <ac:spMkLst>
            <pc:docMk/>
            <pc:sldMk cId="2753598112" sldId="524"/>
            <ac:spMk id="2" creationId="{00000000-0000-0000-0000-000000000000}"/>
          </ac:spMkLst>
        </pc:spChg>
        <pc:spChg chg="add mod">
          <ac:chgData name="Alan CHOW (NYP)" userId="7c6840e7-cb2d-422f-becd-63f9a16762e5" providerId="ADAL" clId="{0FBD8AFF-5EDE-4924-AA83-14CC99876FF7}" dt="2024-08-05T10:03:59.114" v="817"/>
          <ac:spMkLst>
            <pc:docMk/>
            <pc:sldMk cId="2753598112" sldId="524"/>
            <ac:spMk id="3" creationId="{2EC9C9E9-F04A-18FA-EDFF-FE40FF95AC53}"/>
          </ac:spMkLst>
        </pc:spChg>
        <pc:picChg chg="mod">
          <ac:chgData name="Alan CHOW (NYP)" userId="7c6840e7-cb2d-422f-becd-63f9a16762e5" providerId="ADAL" clId="{0FBD8AFF-5EDE-4924-AA83-14CC99876FF7}" dt="2024-08-05T10:03:21.140" v="814" actId="1076"/>
          <ac:picMkLst>
            <pc:docMk/>
            <pc:sldMk cId="2753598112" sldId="524"/>
            <ac:picMk id="1945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udio.code.org/hoc/14"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udio.code.org/s/frozen/lessons/1/levels/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udio.code.org/s/frozen/lessons/1/levels/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tudio.code.org/s/frozen/lessons/1/levels/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udio.code.org/s/frozen/lessons/1/levels/6"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tudio.code.org/hoc/1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Resources:</a:t>
            </a:r>
          </a:p>
          <a:p>
            <a:pPr marL="139700" indent="0">
              <a:buNone/>
            </a:pPr>
            <a:r>
              <a:rPr lang="en-SG" dirty="0"/>
              <a:t>https://www.bbc.com/education/guides/zp92mp3/revision/1 </a:t>
            </a:r>
          </a:p>
          <a:p>
            <a:pPr marL="139700" indent="0">
              <a:buNone/>
            </a:pPr>
            <a:r>
              <a:rPr lang="en-SG" dirty="0"/>
              <a:t>https://computationalthinkingcourse.withgoogle.com/unit</a:t>
            </a:r>
          </a:p>
          <a:p>
            <a:endParaRPr lang="en-SG" dirty="0"/>
          </a:p>
        </p:txBody>
      </p:sp>
    </p:spTree>
    <p:extLst>
      <p:ext uri="{BB962C8B-B14F-4D97-AF65-F5344CB8AC3E}">
        <p14:creationId xmlns:p14="http://schemas.microsoft.com/office/powerpoint/2010/main" val="460002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14589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Classic Maze #14 - Code.org</a:t>
            </a:r>
            <a:endParaRPr lang="en-SG" dirty="0"/>
          </a:p>
        </p:txBody>
      </p:sp>
    </p:spTree>
    <p:extLst>
      <p:ext uri="{BB962C8B-B14F-4D97-AF65-F5344CB8AC3E}">
        <p14:creationId xmlns:p14="http://schemas.microsoft.com/office/powerpoint/2010/main" val="231393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93125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495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76797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hlinkClick r:id="rId3"/>
              </a:rPr>
              <a:t>studio.code.org/s/frozen/lessons/1/levels/1</a:t>
            </a:r>
            <a:endParaRPr lang="en-SG" dirty="0"/>
          </a:p>
        </p:txBody>
      </p:sp>
    </p:spTree>
    <p:extLst>
      <p:ext uri="{BB962C8B-B14F-4D97-AF65-F5344CB8AC3E}">
        <p14:creationId xmlns:p14="http://schemas.microsoft.com/office/powerpoint/2010/main" val="380858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7342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7285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Code with Anna and Elsa #3 - Code.org</a:t>
            </a:r>
            <a:endParaRPr lang="en-SG" dirty="0"/>
          </a:p>
        </p:txBody>
      </p:sp>
    </p:spTree>
    <p:extLst>
      <p:ext uri="{BB962C8B-B14F-4D97-AF65-F5344CB8AC3E}">
        <p14:creationId xmlns:p14="http://schemas.microsoft.com/office/powerpoint/2010/main" val="151871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6882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hlinkClick r:id="rId3"/>
              </a:rPr>
              <a:t>Code with Anna and Elsa #4 - Code.org</a:t>
            </a:r>
            <a:endParaRPr lang="en-SG" dirty="0"/>
          </a:p>
        </p:txBody>
      </p:sp>
    </p:spTree>
    <p:extLst>
      <p:ext uri="{BB962C8B-B14F-4D97-AF65-F5344CB8AC3E}">
        <p14:creationId xmlns:p14="http://schemas.microsoft.com/office/powerpoint/2010/main" val="1275594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hlinkClick r:id="rId3"/>
              </a:rPr>
              <a:t>Code with Anna and Elsa #6 - Code.org</a:t>
            </a:r>
            <a:endParaRPr lang="en-SG" dirty="0"/>
          </a:p>
        </p:txBody>
      </p:sp>
    </p:spTree>
    <p:extLst>
      <p:ext uri="{BB962C8B-B14F-4D97-AF65-F5344CB8AC3E}">
        <p14:creationId xmlns:p14="http://schemas.microsoft.com/office/powerpoint/2010/main" val="22825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Classic Maze #12 - Code.org</a:t>
            </a:r>
            <a:endParaRPr lang="en-SG" dirty="0"/>
          </a:p>
        </p:txBody>
      </p:sp>
    </p:spTree>
    <p:extLst>
      <p:ext uri="{BB962C8B-B14F-4D97-AF65-F5344CB8AC3E}">
        <p14:creationId xmlns:p14="http://schemas.microsoft.com/office/powerpoint/2010/main" val="3233827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0" name="Shape 10"/>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1" name="Shape 11"/>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5" name="Shape 25"/>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 name="Shape 2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27" name="Shape 27"/>
          <p:cNvSpPr txBox="1">
            <a:spLocks noGrp="1"/>
          </p:cNvSpPr>
          <p:nvPr>
            <p:ph type="body" idx="1"/>
          </p:nvPr>
        </p:nvSpPr>
        <p:spPr>
          <a:xfrm>
            <a:off x="1375800" y="1478818"/>
            <a:ext cx="6809700" cy="31122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28" name="Shape 2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86"/>
            <a:ext cx="8229600" cy="939546"/>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8645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1" name="Shape 31"/>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Shape 32"/>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3" name="Shape 33"/>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4" name="Shape 34"/>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5" name="Shape 3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6805922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pic>
        <p:nvPicPr>
          <p:cNvPr id="4" name="Picture 3" descr="A close up of a sign&#10;&#10;Description generated with very high confidence">
            <a:extLst>
              <a:ext uri="{FF2B5EF4-FFF2-40B4-BE49-F238E27FC236}">
                <a16:creationId xmlns:a16="http://schemas.microsoft.com/office/drawing/2014/main" id="{C0D58287-8F66-4827-B027-888D301A61DC}"/>
              </a:ext>
            </a:extLst>
          </p:cNvPr>
          <p:cNvPicPr>
            <a:picLocks noChangeAspect="1"/>
          </p:cNvPicPr>
          <p:nvPr userDrawn="1"/>
        </p:nvPicPr>
        <p:blipFill>
          <a:blip r:embed="rId7"/>
          <a:stretch>
            <a:fillRect/>
          </a:stretch>
        </p:blipFill>
        <p:spPr>
          <a:xfrm>
            <a:off x="7606453" y="169870"/>
            <a:ext cx="1314110" cy="386020"/>
          </a:xfrm>
          <a:prstGeom prst="rect">
            <a:avLst/>
          </a:prstGeom>
        </p:spPr>
      </p:pic>
      <p:sp>
        <p:nvSpPr>
          <p:cNvPr id="3" name="TextBox 2">
            <a:extLst>
              <a:ext uri="{FF2B5EF4-FFF2-40B4-BE49-F238E27FC236}">
                <a16:creationId xmlns:a16="http://schemas.microsoft.com/office/drawing/2014/main" id="{B84F01F0-66A3-45BD-9EC8-AF82305E6ABF}"/>
              </a:ext>
            </a:extLst>
          </p:cNvPr>
          <p:cNvSpPr txBox="1"/>
          <p:nvPr userDrawn="1">
            <p:extLst>
              <p:ext uri="{1162E1C5-73C7-4A58-AE30-91384D911F3F}">
                <p184:classification xmlns:p184="http://schemas.microsoft.com/office/powerpoint/2018/4/main" val="hdr"/>
              </p:ext>
            </p:extLst>
          </p:nvPr>
        </p:nvSpPr>
        <p:spPr>
          <a:xfrm>
            <a:off x="63500" y="6350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udio.code.org/s/frozen/lessons/1/levels/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studio.code.org/s/frozen/lessons/1/levels/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studio.code.org/hoc/1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m2Ux2PnJe6E"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QM8fAy47kHc"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studio.code.org/hoc/1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0eo0ESEX9DE"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tudio.code.org/s/frozen/lessons/1/levels/1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tudio.code.org/s/frozen/lessons/1/levels/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tudio.code.org/s/frozen/lessons/1/levels/5"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tudio.code.org/s/frozen/lessons/1/levels/17"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hyperlink" Target="https://studio.code.org/s/frozen/lessons/1/levels/2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studio.code.org/s/frozen/lessons/1/levels/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studio.code.org/s/frozen/lessons/1/levels/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https://mymailnypedu-my.sharepoint.com/personal/alan_chow_nyp_edu_sg/Documents/SCTP%20-%20Certificate%20in%20ICT%20(Robotic%20Process%20Automation)/Computational%20Thinking/CT%20part%203/Frozen%20-%20Hour%20of%20Code%20Introduction%20to%20Loops.mp4" TargetMode="External"/><Relationship Id="rId1" Type="http://schemas.openxmlformats.org/officeDocument/2006/relationships/video" Target="NUL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27572-E241-4D45-BD69-74B5A18A3DDF}"/>
              </a:ext>
            </a:extLst>
          </p:cNvPr>
          <p:cNvSpPr>
            <a:spLocks noGrp="1"/>
          </p:cNvSpPr>
          <p:nvPr>
            <p:ph type="ctrTitle"/>
          </p:nvPr>
        </p:nvSpPr>
        <p:spPr/>
        <p:txBody>
          <a:bodyPr/>
          <a:lstStyle/>
          <a:p>
            <a:r>
              <a:rPr lang="en-SG" dirty="0"/>
              <a:t>Algorithm</a:t>
            </a:r>
          </a:p>
        </p:txBody>
      </p:sp>
      <p:grpSp>
        <p:nvGrpSpPr>
          <p:cNvPr id="5" name="Shape 62">
            <a:extLst>
              <a:ext uri="{FF2B5EF4-FFF2-40B4-BE49-F238E27FC236}">
                <a16:creationId xmlns:a16="http://schemas.microsoft.com/office/drawing/2014/main" id="{80DBB9B9-B498-44FF-8D6F-8A55503A2E1F}"/>
              </a:ext>
            </a:extLst>
          </p:cNvPr>
          <p:cNvGrpSpPr/>
          <p:nvPr/>
        </p:nvGrpSpPr>
        <p:grpSpPr>
          <a:xfrm>
            <a:off x="1299165" y="3511424"/>
            <a:ext cx="215966" cy="342399"/>
            <a:chOff x="6718575" y="2318625"/>
            <a:chExt cx="256950" cy="407375"/>
          </a:xfrm>
        </p:grpSpPr>
        <p:sp>
          <p:nvSpPr>
            <p:cNvPr id="6" name="Shape 63">
              <a:extLst>
                <a:ext uri="{FF2B5EF4-FFF2-40B4-BE49-F238E27FC236}">
                  <a16:creationId xmlns:a16="http://schemas.microsoft.com/office/drawing/2014/main" id="{5332A571-B1AF-4577-901B-121B57B1951C}"/>
                </a:ext>
              </a:extLst>
            </p:cNvPr>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64">
              <a:extLst>
                <a:ext uri="{FF2B5EF4-FFF2-40B4-BE49-F238E27FC236}">
                  <a16:creationId xmlns:a16="http://schemas.microsoft.com/office/drawing/2014/main" id="{B2FB9FCA-61C5-414D-B2D9-4F7A820A7099}"/>
                </a:ext>
              </a:extLst>
            </p:cNvPr>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65">
              <a:extLst>
                <a:ext uri="{FF2B5EF4-FFF2-40B4-BE49-F238E27FC236}">
                  <a16:creationId xmlns:a16="http://schemas.microsoft.com/office/drawing/2014/main" id="{63E62C55-D6DD-44C9-8A66-1FF9BC0B5621}"/>
                </a:ext>
              </a:extLst>
            </p:cNvPr>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66">
              <a:extLst>
                <a:ext uri="{FF2B5EF4-FFF2-40B4-BE49-F238E27FC236}">
                  <a16:creationId xmlns:a16="http://schemas.microsoft.com/office/drawing/2014/main" id="{5CFB53E1-3E00-4BA0-869F-8714409FEC11}"/>
                </a:ext>
              </a:extLst>
            </p:cNvPr>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67">
              <a:extLst>
                <a:ext uri="{FF2B5EF4-FFF2-40B4-BE49-F238E27FC236}">
                  <a16:creationId xmlns:a16="http://schemas.microsoft.com/office/drawing/2014/main" id="{9D7B2330-9473-4D0A-91CA-2AAC5AB4792C}"/>
                </a:ext>
              </a:extLst>
            </p:cNvPr>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8">
              <a:extLst>
                <a:ext uri="{FF2B5EF4-FFF2-40B4-BE49-F238E27FC236}">
                  <a16:creationId xmlns:a16="http://schemas.microsoft.com/office/drawing/2014/main" id="{A08F2EE6-2897-4CF0-887F-3087E439649E}"/>
                </a:ext>
              </a:extLst>
            </p:cNvPr>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9">
              <a:extLst>
                <a:ext uri="{FF2B5EF4-FFF2-40B4-BE49-F238E27FC236}">
                  <a16:creationId xmlns:a16="http://schemas.microsoft.com/office/drawing/2014/main" id="{DE676688-E109-443A-87BE-9D9474E88E94}"/>
                </a:ext>
              </a:extLst>
            </p:cNvPr>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70">
              <a:extLst>
                <a:ext uri="{FF2B5EF4-FFF2-40B4-BE49-F238E27FC236}">
                  <a16:creationId xmlns:a16="http://schemas.microsoft.com/office/drawing/2014/main" id="{579F4C03-7B0E-49BC-BD7D-644BD9811F21}"/>
                </a:ext>
              </a:extLst>
            </p:cNvPr>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4" name="Shape 192">
            <a:extLst>
              <a:ext uri="{FF2B5EF4-FFF2-40B4-BE49-F238E27FC236}">
                <a16:creationId xmlns:a16="http://schemas.microsoft.com/office/drawing/2014/main" id="{7B3A6703-A710-4B1C-9CC0-AE413D2970F4}"/>
              </a:ext>
            </a:extLst>
          </p:cNvPr>
          <p:cNvPicPr preferRelativeResize="0"/>
          <p:nvPr/>
        </p:nvPicPr>
        <p:blipFill>
          <a:blip r:embed="rId3">
            <a:alphaModFix/>
          </a:blip>
          <a:stretch>
            <a:fillRect/>
          </a:stretch>
        </p:blipFill>
        <p:spPr>
          <a:xfrm>
            <a:off x="4800391" y="979312"/>
            <a:ext cx="4191287" cy="3208951"/>
          </a:xfrm>
          <a:prstGeom prst="rect">
            <a:avLst/>
          </a:prstGeom>
          <a:noFill/>
          <a:ln>
            <a:noFill/>
          </a:ln>
        </p:spPr>
      </p:pic>
    </p:spTree>
    <p:extLst>
      <p:ext uri="{BB962C8B-B14F-4D97-AF65-F5344CB8AC3E}">
        <p14:creationId xmlns:p14="http://schemas.microsoft.com/office/powerpoint/2010/main" val="178677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a:t>
            </a:r>
            <a:endParaRPr lang="en-SG" dirty="0"/>
          </a:p>
        </p:txBody>
      </p:sp>
      <p:sp>
        <p:nvSpPr>
          <p:cNvPr id="3" name="Content Placeholder 2"/>
          <p:cNvSpPr>
            <a:spLocks noGrp="1"/>
          </p:cNvSpPr>
          <p:nvPr>
            <p:ph type="body" idx="1"/>
          </p:nvPr>
        </p:nvSpPr>
        <p:spPr>
          <a:xfrm>
            <a:off x="1381250" y="1358268"/>
            <a:ext cx="7228740" cy="3112200"/>
          </a:xfrm>
        </p:spPr>
        <p:txBody>
          <a:bodyPr>
            <a:normAutofit/>
          </a:bodyPr>
          <a:lstStyle/>
          <a:p>
            <a:r>
              <a:rPr lang="en-SG" sz="1050" dirty="0">
                <a:hlinkClick r:id="rId3"/>
              </a:rPr>
              <a:t>Code with Anna and Elsa #4 - Code.org</a:t>
            </a:r>
            <a:endParaRPr lang="en-SG" sz="2100" dirty="0"/>
          </a:p>
          <a:p>
            <a:r>
              <a:rPr lang="en-SG" sz="2100" dirty="0"/>
              <a:t>A loop is a sequence of instruction s that is continually repeated until a certain condition is reached. In this case, it is 4 times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102" y="2793390"/>
            <a:ext cx="5531891" cy="2300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00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 (counter controlled)</a:t>
            </a:r>
            <a:endParaRPr lang="en-SG" dirty="0"/>
          </a:p>
        </p:txBody>
      </p:sp>
      <p:sp>
        <p:nvSpPr>
          <p:cNvPr id="3" name="Content Placeholder 2"/>
          <p:cNvSpPr>
            <a:spLocks noGrp="1"/>
          </p:cNvSpPr>
          <p:nvPr>
            <p:ph type="body" idx="1"/>
          </p:nvPr>
        </p:nvSpPr>
        <p:spPr>
          <a:xfrm>
            <a:off x="1371600" y="1415700"/>
            <a:ext cx="7135977" cy="3112200"/>
          </a:xfrm>
        </p:spPr>
        <p:txBody>
          <a:bodyPr>
            <a:normAutofit/>
          </a:bodyPr>
          <a:lstStyle/>
          <a:p>
            <a:r>
              <a:rPr lang="en-SG" sz="1050" dirty="0">
                <a:hlinkClick r:id="rId3"/>
              </a:rPr>
              <a:t>Code with Anna and Elsa #6 - Code.org</a:t>
            </a:r>
            <a:endParaRPr lang="en-SG" sz="2100" dirty="0"/>
          </a:p>
          <a:p>
            <a:r>
              <a:rPr lang="en-SG" sz="2100" dirty="0"/>
              <a:t>A loop is a sequence of instruction s that is continually repeated until a certain condition is reached </a:t>
            </a:r>
          </a:p>
          <a:p>
            <a:endParaRPr lang="en-SG" sz="2100" dirty="0"/>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924" y="2571750"/>
            <a:ext cx="5955475" cy="2528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4998110" y="3189427"/>
            <a:ext cx="1485900" cy="253746"/>
          </a:xfrm>
          <a:prstGeom prst="ellipse">
            <a:avLst/>
          </a:prstGeom>
          <a:noFill/>
          <a:ln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14072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 with conditions (Until)</a:t>
            </a:r>
            <a:endParaRPr lang="en-SG" dirty="0"/>
          </a:p>
        </p:txBody>
      </p:sp>
      <p:sp>
        <p:nvSpPr>
          <p:cNvPr id="3" name="Content Placeholder 2"/>
          <p:cNvSpPr>
            <a:spLocks noGrp="1"/>
          </p:cNvSpPr>
          <p:nvPr>
            <p:ph type="body" idx="1"/>
          </p:nvPr>
        </p:nvSpPr>
        <p:spPr>
          <a:xfrm>
            <a:off x="812530" y="1358268"/>
            <a:ext cx="6809700" cy="3112200"/>
          </a:xfrm>
        </p:spPr>
        <p:txBody>
          <a:bodyPr>
            <a:normAutofit/>
          </a:bodyPr>
          <a:lstStyle/>
          <a:p>
            <a:r>
              <a:rPr lang="en-SG" sz="1600" dirty="0">
                <a:hlinkClick r:id="rId3"/>
              </a:rPr>
              <a:t>Classic Maze #12 - Code.org</a:t>
            </a:r>
            <a:endParaRPr lang="en-SG" sz="2100" dirty="0"/>
          </a:p>
          <a:p>
            <a:r>
              <a:rPr lang="en-SG" sz="1600" dirty="0"/>
              <a:t>A loop is a sequence of instruction s that is continually repeated until a certain condition is reached</a:t>
            </a:r>
          </a:p>
          <a:p>
            <a:r>
              <a:rPr lang="en-SG" sz="1600" dirty="0"/>
              <a:t>In some programming languages it will look like:</a:t>
            </a:r>
          </a:p>
          <a:p>
            <a:pPr marL="558800" lvl="1" indent="0">
              <a:buNone/>
            </a:pPr>
            <a:r>
              <a:rPr lang="en-SG" sz="1200" dirty="0"/>
              <a:t>For (var </a:t>
            </a:r>
            <a:r>
              <a:rPr lang="en-SG" sz="1200" dirty="0" err="1"/>
              <a:t>i</a:t>
            </a:r>
            <a:r>
              <a:rPr lang="en-SG" sz="1200" dirty="0"/>
              <a:t>= 0; </a:t>
            </a:r>
            <a:r>
              <a:rPr lang="en-SG" sz="1200" dirty="0" err="1"/>
              <a:t>i</a:t>
            </a:r>
            <a:r>
              <a:rPr lang="en-SG" sz="1200" dirty="0"/>
              <a:t>&lt;4; </a:t>
            </a:r>
            <a:r>
              <a:rPr lang="en-SG" sz="1200" dirty="0" err="1"/>
              <a:t>i</a:t>
            </a:r>
            <a:r>
              <a:rPr lang="en-SG" sz="1200" dirty="0"/>
              <a:t>++)</a:t>
            </a:r>
          </a:p>
          <a:p>
            <a:pPr marL="558800" lvl="1" indent="0">
              <a:buNone/>
            </a:pPr>
            <a:r>
              <a:rPr lang="en-SG" sz="1200" dirty="0"/>
              <a:t>{</a:t>
            </a:r>
          </a:p>
          <a:p>
            <a:pPr marL="558800" lvl="1" indent="0">
              <a:buNone/>
            </a:pPr>
            <a:r>
              <a:rPr lang="en-SG" sz="1200" dirty="0"/>
              <a:t>	Move();</a:t>
            </a:r>
          </a:p>
          <a:p>
            <a:pPr marL="558800" lvl="1" indent="0">
              <a:buNone/>
            </a:pPr>
            <a:r>
              <a:rPr lang="en-SG" sz="1200" dirty="0"/>
              <a:t>	</a:t>
            </a:r>
            <a:r>
              <a:rPr lang="en-SG" sz="1200" dirty="0" err="1"/>
              <a:t>TurnLeft</a:t>
            </a:r>
            <a:r>
              <a:rPr lang="en-SG" sz="1200" dirty="0"/>
              <a:t>();</a:t>
            </a:r>
          </a:p>
          <a:p>
            <a:pPr marL="558800" lvl="1" indent="0">
              <a:buNone/>
            </a:pPr>
            <a:r>
              <a:rPr lang="en-SG" sz="1200" dirty="0"/>
              <a:t>	Move();</a:t>
            </a:r>
          </a:p>
          <a:p>
            <a:pPr marL="558800" lvl="1" indent="0">
              <a:buNone/>
            </a:pPr>
            <a:r>
              <a:rPr lang="en-SG" sz="1200" dirty="0"/>
              <a:t>	</a:t>
            </a:r>
            <a:r>
              <a:rPr lang="en-SG" sz="1200" dirty="0" err="1"/>
              <a:t>TurnRight</a:t>
            </a:r>
            <a:r>
              <a:rPr lang="en-SG" sz="1200" dirty="0"/>
              <a:t>();</a:t>
            </a:r>
          </a:p>
          <a:p>
            <a:pPr marL="558800" lvl="1" indent="0">
              <a:buNone/>
            </a:pPr>
            <a:r>
              <a:rPr lang="en-SG" sz="1200" dirty="0"/>
              <a:t>} </a:t>
            </a:r>
          </a:p>
          <a:p>
            <a:pPr marL="558800" lvl="1" indent="0">
              <a:buNone/>
            </a:pPr>
            <a:r>
              <a:rPr lang="en-SG" sz="1200" dirty="0"/>
              <a:t>//repeat until </a:t>
            </a:r>
            <a:r>
              <a:rPr lang="en-SG" sz="1200" dirty="0" err="1"/>
              <a:t>i</a:t>
            </a:r>
            <a:r>
              <a:rPr lang="en-SG" sz="1200" dirty="0"/>
              <a:t> become 4 </a:t>
            </a:r>
          </a:p>
          <a:p>
            <a:pPr marL="558800" lvl="1" indent="0">
              <a:buNone/>
            </a:pPr>
            <a:endParaRPr lang="en-SG" sz="1200" dirty="0"/>
          </a:p>
          <a:p>
            <a:endParaRPr lang="en-SG" sz="1600" dirty="0"/>
          </a:p>
          <a:p>
            <a:endParaRPr lang="en-SG" sz="2100" dirty="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774" y="2706765"/>
            <a:ext cx="3827678" cy="234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7156552" y="3272891"/>
            <a:ext cx="1485900" cy="238405"/>
          </a:xfrm>
          <a:prstGeom prst="ellipse">
            <a:avLst/>
          </a:prstGeom>
          <a:noFill/>
          <a:ln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238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highlight>
                  <a:srgbClr val="FFCD00"/>
                </a:highlight>
              </a:rPr>
              <a:t>Conditional</a:t>
            </a:r>
            <a:endParaRPr sz="4800" dirty="0">
              <a:highlight>
                <a:srgbClr val="FFCD00"/>
              </a:highlight>
            </a:endParaRPr>
          </a:p>
        </p:txBody>
      </p:sp>
      <p:sp>
        <p:nvSpPr>
          <p:cNvPr id="122" name="Shape 122"/>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76200" indent="0" algn="ctr">
              <a:buNone/>
            </a:pPr>
            <a:r>
              <a:rPr lang="en-SG" sz="1800" dirty="0"/>
              <a:t>A condition statement helps programs make decisions by asking them to check if a condition is met before performing an action</a:t>
            </a:r>
          </a:p>
        </p:txBody>
      </p:sp>
      <p:cxnSp>
        <p:nvCxnSpPr>
          <p:cNvPr id="123" name="Shape 123"/>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24" name="Shape 124"/>
          <p:cNvSpPr/>
          <p:nvPr/>
        </p:nvSpPr>
        <p:spPr>
          <a:xfrm>
            <a:off x="3470200" y="566931"/>
            <a:ext cx="2203500" cy="22035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5" name="Shape 125"/>
          <p:cNvGrpSpPr/>
          <p:nvPr/>
        </p:nvGrpSpPr>
        <p:grpSpPr>
          <a:xfrm>
            <a:off x="4184367" y="854983"/>
            <a:ext cx="1035173" cy="1035155"/>
            <a:chOff x="6643075" y="3664250"/>
            <a:chExt cx="407950" cy="407975"/>
          </a:xfrm>
        </p:grpSpPr>
        <p:sp>
          <p:nvSpPr>
            <p:cNvPr id="126" name="Shape 126"/>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8" name="Shape 128"/>
          <p:cNvGrpSpPr/>
          <p:nvPr/>
        </p:nvGrpSpPr>
        <p:grpSpPr>
          <a:xfrm rot="-587406">
            <a:off x="4123593" y="2025001"/>
            <a:ext cx="425594" cy="425570"/>
            <a:chOff x="576250" y="4319400"/>
            <a:chExt cx="442075" cy="442050"/>
          </a:xfrm>
        </p:grpSpPr>
        <p:sp>
          <p:nvSpPr>
            <p:cNvPr id="129" name="Shape 12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3" name="Shape 133"/>
          <p:cNvSpPr/>
          <p:nvPr/>
        </p:nvSpPr>
        <p:spPr>
          <a:xfrm>
            <a:off x="3936800" y="1094079"/>
            <a:ext cx="161807" cy="15450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2697385">
            <a:off x="5003062" y="1885038"/>
            <a:ext cx="245621" cy="23452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5197375" y="1751151"/>
            <a:ext cx="98383" cy="9397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1280154">
            <a:off x="3824697" y="1560092"/>
            <a:ext cx="98367" cy="9397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14212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(Zombie) Hour of Code Introduction to If</a:t>
            </a:r>
          </a:p>
        </p:txBody>
      </p:sp>
      <p:sp>
        <p:nvSpPr>
          <p:cNvPr id="3" name="Content Placeholder 2"/>
          <p:cNvSpPr>
            <a:spLocks noGrp="1"/>
          </p:cNvSpPr>
          <p:nvPr>
            <p:ph idx="1"/>
          </p:nvPr>
        </p:nvSpPr>
        <p:spPr>
          <a:xfrm>
            <a:off x="717550" y="1587500"/>
            <a:ext cx="7473400" cy="3141170"/>
          </a:xfrm>
        </p:spPr>
        <p:txBody>
          <a:bodyPr/>
          <a:lstStyle/>
          <a:p>
            <a:r>
              <a:rPr lang="en-SG" dirty="0">
                <a:hlinkClick r:id="rId2"/>
              </a:rPr>
              <a:t>https://www.youtube.com/watch?v=m2Ux2PnJe6E</a:t>
            </a:r>
            <a:endParaRPr lang="en-SG"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355151"/>
            <a:ext cx="3371850" cy="267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303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(Ice Age) Hour of Code Introduction to If-else</a:t>
            </a:r>
          </a:p>
        </p:txBody>
      </p:sp>
      <p:sp>
        <p:nvSpPr>
          <p:cNvPr id="3" name="Content Placeholder 2"/>
          <p:cNvSpPr>
            <a:spLocks noGrp="1"/>
          </p:cNvSpPr>
          <p:nvPr>
            <p:ph idx="1"/>
          </p:nvPr>
        </p:nvSpPr>
        <p:spPr>
          <a:xfrm>
            <a:off x="457200" y="1504950"/>
            <a:ext cx="7733750" cy="3223720"/>
          </a:xfrm>
        </p:spPr>
        <p:txBody>
          <a:bodyPr/>
          <a:lstStyle/>
          <a:p>
            <a:r>
              <a:rPr lang="en-SG" dirty="0">
                <a:hlinkClick r:id="rId2"/>
              </a:rPr>
              <a:t>https://www.youtube.com/watch?v=QM8fAy47kHc</a:t>
            </a:r>
            <a:endParaRPr lang="en-SG"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2292350"/>
            <a:ext cx="3371850" cy="267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215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 Statements (IF)</a:t>
            </a:r>
            <a:endParaRPr lang="en-SG" dirty="0"/>
          </a:p>
        </p:txBody>
      </p:sp>
      <p:sp>
        <p:nvSpPr>
          <p:cNvPr id="3" name="Content Placeholder 2"/>
          <p:cNvSpPr>
            <a:spLocks noGrp="1"/>
          </p:cNvSpPr>
          <p:nvPr>
            <p:ph type="body" idx="1"/>
          </p:nvPr>
        </p:nvSpPr>
        <p:spPr/>
        <p:txBody>
          <a:bodyPr>
            <a:normAutofit/>
          </a:bodyPr>
          <a:lstStyle/>
          <a:p>
            <a:r>
              <a:rPr lang="en-SG" sz="1400" dirty="0">
                <a:hlinkClick r:id="rId3"/>
              </a:rPr>
              <a:t>Classic Maze #14 - Code.org</a:t>
            </a:r>
            <a:endParaRPr lang="en-SG" sz="1800" dirty="0"/>
          </a:p>
          <a:p>
            <a:r>
              <a:rPr lang="en-SG" sz="1800" dirty="0"/>
              <a:t>A condition statement helps programs make decisions by asking them to check if a condition is met before performing an action</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472" y="2931385"/>
            <a:ext cx="4668012" cy="2014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5948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highlight>
                  <a:srgbClr val="FFCD00"/>
                </a:highlight>
              </a:rPr>
              <a:t>Functions</a:t>
            </a:r>
            <a:endParaRPr sz="4800" dirty="0">
              <a:highlight>
                <a:srgbClr val="FFCD00"/>
              </a:highlight>
            </a:endParaRPr>
          </a:p>
        </p:txBody>
      </p:sp>
      <p:sp>
        <p:nvSpPr>
          <p:cNvPr id="122" name="Shape 122"/>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76200" indent="0" algn="ctr">
              <a:buNone/>
            </a:pPr>
            <a:r>
              <a:rPr lang="en-GB" sz="1800" dirty="0"/>
              <a:t>A function is a group of </a:t>
            </a:r>
            <a:r>
              <a:rPr lang="en-SG" sz="1800" dirty="0"/>
              <a:t>instruction </a:t>
            </a:r>
            <a:r>
              <a:rPr lang="en-GB" sz="1800" dirty="0"/>
              <a:t>for a particular purpose</a:t>
            </a:r>
            <a:endParaRPr lang="en-SG" sz="1800" dirty="0"/>
          </a:p>
        </p:txBody>
      </p:sp>
      <p:cxnSp>
        <p:nvCxnSpPr>
          <p:cNvPr id="123" name="Shape 123"/>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24" name="Shape 124"/>
          <p:cNvSpPr/>
          <p:nvPr/>
        </p:nvSpPr>
        <p:spPr>
          <a:xfrm>
            <a:off x="3470200" y="566931"/>
            <a:ext cx="2203500" cy="22035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5" name="Shape 125"/>
          <p:cNvGrpSpPr/>
          <p:nvPr/>
        </p:nvGrpSpPr>
        <p:grpSpPr>
          <a:xfrm>
            <a:off x="4184367" y="854983"/>
            <a:ext cx="1035173" cy="1035155"/>
            <a:chOff x="6643075" y="3664250"/>
            <a:chExt cx="407950" cy="407975"/>
          </a:xfrm>
        </p:grpSpPr>
        <p:sp>
          <p:nvSpPr>
            <p:cNvPr id="126" name="Shape 126"/>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8" name="Shape 128"/>
          <p:cNvGrpSpPr/>
          <p:nvPr/>
        </p:nvGrpSpPr>
        <p:grpSpPr>
          <a:xfrm rot="-587406">
            <a:off x="4123593" y="2025001"/>
            <a:ext cx="425594" cy="425570"/>
            <a:chOff x="576250" y="4319400"/>
            <a:chExt cx="442075" cy="442050"/>
          </a:xfrm>
        </p:grpSpPr>
        <p:sp>
          <p:nvSpPr>
            <p:cNvPr id="129" name="Shape 12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3" name="Shape 133"/>
          <p:cNvSpPr/>
          <p:nvPr/>
        </p:nvSpPr>
        <p:spPr>
          <a:xfrm>
            <a:off x="3936800" y="1094079"/>
            <a:ext cx="161807" cy="15450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2697385">
            <a:off x="5003062" y="1885038"/>
            <a:ext cx="245621" cy="23452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5197375" y="1751151"/>
            <a:ext cx="98383" cy="9397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1280154">
            <a:off x="3824697" y="1560092"/>
            <a:ext cx="98367" cy="9397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9050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(Frozen) Hour of Code Introduction to Functions</a:t>
            </a:r>
          </a:p>
        </p:txBody>
      </p:sp>
      <p:sp>
        <p:nvSpPr>
          <p:cNvPr id="3" name="Content Placeholder 2"/>
          <p:cNvSpPr>
            <a:spLocks noGrp="1"/>
          </p:cNvSpPr>
          <p:nvPr>
            <p:ph idx="1"/>
          </p:nvPr>
        </p:nvSpPr>
        <p:spPr>
          <a:xfrm>
            <a:off x="234950" y="1663700"/>
            <a:ext cx="7956000" cy="3064970"/>
          </a:xfrm>
        </p:spPr>
        <p:txBody>
          <a:bodyPr/>
          <a:lstStyle/>
          <a:p>
            <a:r>
              <a:rPr lang="en-SG" dirty="0">
                <a:hlinkClick r:id="rId2"/>
              </a:rPr>
              <a:t>https://www.youtube.com/watch?v=0eo0ESEX9DE</a:t>
            </a:r>
            <a:endParaRPr lang="en-SG"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228850"/>
            <a:ext cx="3371850" cy="267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918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a:t>
            </a:r>
            <a:endParaRPr lang="en-SG" dirty="0"/>
          </a:p>
        </p:txBody>
      </p:sp>
      <p:sp>
        <p:nvSpPr>
          <p:cNvPr id="3" name="Content Placeholder 2"/>
          <p:cNvSpPr>
            <a:spLocks noGrp="1"/>
          </p:cNvSpPr>
          <p:nvPr>
            <p:ph type="body" idx="1"/>
          </p:nvPr>
        </p:nvSpPr>
        <p:spPr>
          <a:xfrm>
            <a:off x="1375800" y="1478818"/>
            <a:ext cx="7281020" cy="2546041"/>
          </a:xfrm>
        </p:spPr>
        <p:txBody>
          <a:bodyPr/>
          <a:lstStyle/>
          <a:p>
            <a:r>
              <a:rPr lang="en-GB" sz="2000" dirty="0">
                <a:hlinkClick r:id="rId2"/>
              </a:rPr>
              <a:t>https://studio.code.org/s/frozen/lessons/1/levels/14</a:t>
            </a:r>
            <a:endParaRPr lang="en-GB" sz="2000" dirty="0"/>
          </a:p>
          <a:p>
            <a:r>
              <a:rPr lang="en-GB" sz="2000" dirty="0"/>
              <a:t>A function is a group of </a:t>
            </a:r>
            <a:r>
              <a:rPr lang="en-SG" sz="2000" dirty="0"/>
              <a:t>instruction </a:t>
            </a:r>
            <a:r>
              <a:rPr lang="en-GB" sz="2000" dirty="0"/>
              <a:t>for a particular purpose and </a:t>
            </a:r>
            <a:r>
              <a:rPr lang="en-GB" sz="2000" b="1" dirty="0">
                <a:solidFill>
                  <a:srgbClr val="FF0000"/>
                </a:solidFill>
              </a:rPr>
              <a:t>create a circle </a:t>
            </a:r>
            <a:r>
              <a:rPr lang="en-GB" sz="2000" dirty="0"/>
              <a:t>in this case is the function we use</a:t>
            </a:r>
            <a:endParaRPr lang="en-SG" sz="20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981" y="2751838"/>
            <a:ext cx="5047416" cy="219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617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2830-2E32-4689-B701-4AA4F14DBDA1}"/>
              </a:ext>
            </a:extLst>
          </p:cNvPr>
          <p:cNvSpPr>
            <a:spLocks noGrp="1"/>
          </p:cNvSpPr>
          <p:nvPr>
            <p:ph type="title"/>
          </p:nvPr>
        </p:nvSpPr>
        <p:spPr/>
        <p:txBody>
          <a:bodyPr/>
          <a:lstStyle/>
          <a:p>
            <a:r>
              <a:rPr lang="en-SG" dirty="0"/>
              <a:t>Learning Outcomes</a:t>
            </a:r>
          </a:p>
        </p:txBody>
      </p:sp>
      <p:sp>
        <p:nvSpPr>
          <p:cNvPr id="6" name="Text Placeholder 5">
            <a:extLst>
              <a:ext uri="{FF2B5EF4-FFF2-40B4-BE49-F238E27FC236}">
                <a16:creationId xmlns:a16="http://schemas.microsoft.com/office/drawing/2014/main" id="{288DE494-BA44-4A8D-9228-4B442E5DAD4D}"/>
              </a:ext>
            </a:extLst>
          </p:cNvPr>
          <p:cNvSpPr>
            <a:spLocks noGrp="1"/>
          </p:cNvSpPr>
          <p:nvPr>
            <p:ph type="body" idx="1"/>
          </p:nvPr>
        </p:nvSpPr>
        <p:spPr/>
        <p:txBody>
          <a:bodyPr/>
          <a:lstStyle/>
          <a:p>
            <a:r>
              <a:rPr lang="en-SG" dirty="0"/>
              <a:t>Understand building blocks of Algorithm</a:t>
            </a:r>
          </a:p>
          <a:p>
            <a:r>
              <a:rPr lang="en-SG" dirty="0"/>
              <a:t>Define </a:t>
            </a:r>
            <a:r>
              <a:rPr lang="en-SG" dirty="0">
                <a:highlight>
                  <a:srgbClr val="FFCD00"/>
                </a:highlight>
              </a:rPr>
              <a:t>Sequence, Loops, Conditionals &amp; Functions</a:t>
            </a:r>
          </a:p>
          <a:p>
            <a:endParaRPr lang="en-SG" dirty="0"/>
          </a:p>
        </p:txBody>
      </p:sp>
      <p:sp>
        <p:nvSpPr>
          <p:cNvPr id="19" name="Text Placeholder 18">
            <a:extLst>
              <a:ext uri="{FF2B5EF4-FFF2-40B4-BE49-F238E27FC236}">
                <a16:creationId xmlns:a16="http://schemas.microsoft.com/office/drawing/2014/main" id="{90FD71D2-7F66-4AAF-BD08-DFA5435CE48C}"/>
              </a:ext>
            </a:extLst>
          </p:cNvPr>
          <p:cNvSpPr>
            <a:spLocks noGrp="1"/>
          </p:cNvSpPr>
          <p:nvPr>
            <p:ph type="body" idx="2"/>
          </p:nvPr>
        </p:nvSpPr>
        <p:spPr/>
        <p:txBody>
          <a:bodyPr/>
          <a:lstStyle/>
          <a:p>
            <a:endParaRPr lang="en-SG"/>
          </a:p>
        </p:txBody>
      </p:sp>
      <p:grpSp>
        <p:nvGrpSpPr>
          <p:cNvPr id="5" name="Group 4">
            <a:extLst>
              <a:ext uri="{FF2B5EF4-FFF2-40B4-BE49-F238E27FC236}">
                <a16:creationId xmlns:a16="http://schemas.microsoft.com/office/drawing/2014/main" id="{4FDAB77A-9F41-4B40-991B-0A394D74D0E9}"/>
              </a:ext>
            </a:extLst>
          </p:cNvPr>
          <p:cNvGrpSpPr/>
          <p:nvPr/>
        </p:nvGrpSpPr>
        <p:grpSpPr>
          <a:xfrm>
            <a:off x="5021197" y="1358268"/>
            <a:ext cx="3417119" cy="1680861"/>
            <a:chOff x="3137835" y="1407800"/>
            <a:chExt cx="3417119" cy="1680861"/>
          </a:xfrm>
        </p:grpSpPr>
        <p:sp>
          <p:nvSpPr>
            <p:cNvPr id="7" name="Rectangle: Rounded Corners 6">
              <a:extLst>
                <a:ext uri="{FF2B5EF4-FFF2-40B4-BE49-F238E27FC236}">
                  <a16:creationId xmlns:a16="http://schemas.microsoft.com/office/drawing/2014/main" id="{D6D2B266-0374-45BE-ADA6-6E4F3669813E}"/>
                </a:ext>
              </a:extLst>
            </p:cNvPr>
            <p:cNvSpPr/>
            <p:nvPr/>
          </p:nvSpPr>
          <p:spPr>
            <a:xfrm>
              <a:off x="3137835" y="1407800"/>
              <a:ext cx="3417119" cy="1680861"/>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8" name="TextBox 7">
              <a:extLst>
                <a:ext uri="{FF2B5EF4-FFF2-40B4-BE49-F238E27FC236}">
                  <a16:creationId xmlns:a16="http://schemas.microsoft.com/office/drawing/2014/main" id="{E3B1E590-DCD6-46EF-BFB4-C52B1374139A}"/>
                </a:ext>
              </a:extLst>
            </p:cNvPr>
            <p:cNvSpPr txBox="1"/>
            <p:nvPr/>
          </p:nvSpPr>
          <p:spPr>
            <a:xfrm>
              <a:off x="4174236" y="1569625"/>
              <a:ext cx="1908931" cy="415498"/>
            </a:xfrm>
            <a:prstGeom prst="rect">
              <a:avLst/>
            </a:prstGeom>
            <a:noFill/>
          </p:spPr>
          <p:txBody>
            <a:bodyPr wrap="square" rtlCol="0">
              <a:spAutoFit/>
            </a:bodyPr>
            <a:lstStyle/>
            <a:p>
              <a:r>
                <a:rPr lang="en-SG" sz="1600" b="1" dirty="0"/>
                <a:t>Learn</a:t>
              </a:r>
              <a:r>
                <a:rPr lang="en-SG" sz="2100" b="1" dirty="0"/>
                <a:t> </a:t>
              </a:r>
              <a:r>
                <a:rPr lang="en" sz="900" dirty="0">
                  <a:solidFill>
                    <a:schemeClr val="dk1"/>
                  </a:solidFill>
                  <a:highlight>
                    <a:srgbClr val="FFCD00"/>
                  </a:highlight>
                </a:rPr>
                <a:t> 15 </a:t>
              </a:r>
              <a:r>
                <a:rPr lang="en-SG" sz="900" dirty="0">
                  <a:solidFill>
                    <a:schemeClr val="dk1"/>
                  </a:solidFill>
                  <a:highlight>
                    <a:srgbClr val="FFCD00"/>
                  </a:highlight>
                </a:rPr>
                <a:t>mins  </a:t>
              </a:r>
              <a:r>
                <a:rPr lang="en" sz="900" dirty="0">
                  <a:solidFill>
                    <a:schemeClr val="dk1"/>
                  </a:solidFill>
                  <a:highlight>
                    <a:srgbClr val="FFCD00"/>
                  </a:highlight>
                </a:rPr>
                <a:t> </a:t>
              </a:r>
              <a:endParaRPr lang="en-SG" sz="1050" dirty="0"/>
            </a:p>
          </p:txBody>
        </p:sp>
        <p:sp>
          <p:nvSpPr>
            <p:cNvPr id="10" name="TextBox 9">
              <a:extLst>
                <a:ext uri="{FF2B5EF4-FFF2-40B4-BE49-F238E27FC236}">
                  <a16:creationId xmlns:a16="http://schemas.microsoft.com/office/drawing/2014/main" id="{B1D5346A-5D32-4B17-8450-CAE9CD851107}"/>
                </a:ext>
              </a:extLst>
            </p:cNvPr>
            <p:cNvSpPr txBox="1"/>
            <p:nvPr/>
          </p:nvSpPr>
          <p:spPr>
            <a:xfrm>
              <a:off x="4176520" y="2352264"/>
              <a:ext cx="1906647" cy="577081"/>
            </a:xfrm>
            <a:prstGeom prst="rect">
              <a:avLst/>
            </a:prstGeom>
            <a:noFill/>
          </p:spPr>
          <p:txBody>
            <a:bodyPr wrap="square" rtlCol="0">
              <a:spAutoFit/>
            </a:bodyPr>
            <a:lstStyle/>
            <a:p>
              <a:r>
                <a:rPr lang="en-SG" sz="1600" b="1" dirty="0"/>
                <a:t>Activity</a:t>
              </a:r>
              <a:r>
                <a:rPr lang="en-SG" sz="2100" b="1" dirty="0"/>
                <a:t> </a:t>
              </a:r>
              <a:r>
                <a:rPr lang="en-SG" sz="900" dirty="0">
                  <a:solidFill>
                    <a:schemeClr val="dk1"/>
                  </a:solidFill>
                  <a:highlight>
                    <a:srgbClr val="FFCD00"/>
                  </a:highlight>
                </a:rPr>
                <a:t>60 mins </a:t>
              </a:r>
              <a:endParaRPr lang="en-SG" sz="1050" dirty="0"/>
            </a:p>
            <a:p>
              <a:endParaRPr lang="en-SG" sz="1050" dirty="0"/>
            </a:p>
          </p:txBody>
        </p:sp>
        <p:pic>
          <p:nvPicPr>
            <p:cNvPr id="11" name="Picture 10">
              <a:extLst>
                <a:ext uri="{FF2B5EF4-FFF2-40B4-BE49-F238E27FC236}">
                  <a16:creationId xmlns:a16="http://schemas.microsoft.com/office/drawing/2014/main" id="{4254AE6D-7C67-4126-9191-5E7AC9F21C5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467003" y="2238590"/>
              <a:ext cx="626078" cy="621506"/>
            </a:xfrm>
            <a:prstGeom prst="rect">
              <a:avLst/>
            </a:prstGeom>
          </p:spPr>
        </p:pic>
        <p:pic>
          <p:nvPicPr>
            <p:cNvPr id="13" name="Picture 12">
              <a:extLst>
                <a:ext uri="{FF2B5EF4-FFF2-40B4-BE49-F238E27FC236}">
                  <a16:creationId xmlns:a16="http://schemas.microsoft.com/office/drawing/2014/main" id="{1337C0E5-BF52-4959-BF0F-CF9CC73A98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67003" y="1485406"/>
              <a:ext cx="607219" cy="698468"/>
            </a:xfrm>
            <a:prstGeom prst="rect">
              <a:avLst/>
            </a:prstGeom>
          </p:spPr>
        </p:pic>
      </p:grpSp>
      <p:grpSp>
        <p:nvGrpSpPr>
          <p:cNvPr id="14" name="Shape 242">
            <a:extLst>
              <a:ext uri="{FF2B5EF4-FFF2-40B4-BE49-F238E27FC236}">
                <a16:creationId xmlns:a16="http://schemas.microsoft.com/office/drawing/2014/main" id="{FEF992FC-15B2-498E-BC64-2AE1341178FD}"/>
              </a:ext>
            </a:extLst>
          </p:cNvPr>
          <p:cNvGrpSpPr/>
          <p:nvPr/>
        </p:nvGrpSpPr>
        <p:grpSpPr>
          <a:xfrm>
            <a:off x="916458" y="1019750"/>
            <a:ext cx="214625" cy="214625"/>
            <a:chOff x="2594050" y="1631825"/>
            <a:chExt cx="439625" cy="439625"/>
          </a:xfrm>
        </p:grpSpPr>
        <p:sp>
          <p:nvSpPr>
            <p:cNvPr id="15" name="Shape 243">
              <a:extLst>
                <a:ext uri="{FF2B5EF4-FFF2-40B4-BE49-F238E27FC236}">
                  <a16:creationId xmlns:a16="http://schemas.microsoft.com/office/drawing/2014/main" id="{E35C29D6-C8AB-4809-8D79-44BA6B928459}"/>
                </a:ext>
              </a:extLst>
            </p:cNvPr>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244">
              <a:extLst>
                <a:ext uri="{FF2B5EF4-FFF2-40B4-BE49-F238E27FC236}">
                  <a16:creationId xmlns:a16="http://schemas.microsoft.com/office/drawing/2014/main" id="{7CAE1C50-2C1C-4372-BD1F-E983E11AA8E4}"/>
                </a:ext>
              </a:extLst>
            </p:cNvPr>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245">
              <a:extLst>
                <a:ext uri="{FF2B5EF4-FFF2-40B4-BE49-F238E27FC236}">
                  <a16:creationId xmlns:a16="http://schemas.microsoft.com/office/drawing/2014/main" id="{B701718D-3034-4468-A0A9-D72723B6B4B6}"/>
                </a:ext>
              </a:extLst>
            </p:cNvPr>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246">
              <a:extLst>
                <a:ext uri="{FF2B5EF4-FFF2-40B4-BE49-F238E27FC236}">
                  <a16:creationId xmlns:a16="http://schemas.microsoft.com/office/drawing/2014/main" id="{A3D7DA8A-930C-4DFD-A6E5-E6A3B5BA6D1F}"/>
                </a:ext>
              </a:extLst>
            </p:cNvPr>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032" name="Picture 8" descr="Related image">
            <a:extLst>
              <a:ext uri="{FF2B5EF4-FFF2-40B4-BE49-F238E27FC236}">
                <a16:creationId xmlns:a16="http://schemas.microsoft.com/office/drawing/2014/main" id="{B53E3247-07E0-4897-8534-5BF59C545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8827" y="2901441"/>
            <a:ext cx="523812" cy="523812"/>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4">
            <a:extLst>
              <a:ext uri="{FF2B5EF4-FFF2-40B4-BE49-F238E27FC236}">
                <a16:creationId xmlns:a16="http://schemas.microsoft.com/office/drawing/2014/main" id="{F8B87242-A965-4CFD-8810-1C535333C032}"/>
              </a:ext>
            </a:extLst>
          </p:cNvPr>
          <p:cNvSpPr txBox="1">
            <a:spLocks/>
          </p:cNvSpPr>
          <p:nvPr/>
        </p:nvSpPr>
        <p:spPr>
          <a:xfrm>
            <a:off x="7087446" y="2901441"/>
            <a:ext cx="1350870" cy="57708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rgbClr val="FFCD00"/>
              </a:buClr>
              <a:buSzPts val="2000"/>
              <a:buFont typeface="Quattrocento Sans"/>
              <a:buChar char="■"/>
              <a:defRPr sz="2000" b="0" i="0" u="none" strike="noStrike" cap="none">
                <a:solidFill>
                  <a:srgbClr val="000000"/>
                </a:solidFill>
                <a:latin typeface="Quattrocento Sans"/>
                <a:ea typeface="Quattrocento Sans"/>
                <a:cs typeface="Quattrocento Sans"/>
                <a:sym typeface="Quattrocento Sans"/>
              </a:defRPr>
            </a:lvl9pPr>
          </a:lstStyle>
          <a:p>
            <a:pPr marL="76200" indent="0">
              <a:buFont typeface="Quattrocento Sans"/>
              <a:buNone/>
            </a:pPr>
            <a:r>
              <a:rPr lang="en-SG" sz="1600" dirty="0">
                <a:solidFill>
                  <a:srgbClr val="936E44"/>
                </a:solidFill>
                <a:latin typeface="Berlin Sans FB" panose="020E0602020502020306" pitchFamily="34" charset="0"/>
              </a:rPr>
              <a:t>Tea break</a:t>
            </a:r>
          </a:p>
        </p:txBody>
      </p:sp>
    </p:spTree>
    <p:extLst>
      <p:ext uri="{BB962C8B-B14F-4D97-AF65-F5344CB8AC3E}">
        <p14:creationId xmlns:p14="http://schemas.microsoft.com/office/powerpoint/2010/main" val="1321268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Parameterised Functions</a:t>
            </a:r>
            <a:endParaRPr lang="en-SG" dirty="0"/>
          </a:p>
        </p:txBody>
      </p:sp>
      <p:sp>
        <p:nvSpPr>
          <p:cNvPr id="3" name="Content Placeholder 2"/>
          <p:cNvSpPr>
            <a:spLocks noGrp="1"/>
          </p:cNvSpPr>
          <p:nvPr>
            <p:ph type="body" idx="1"/>
          </p:nvPr>
        </p:nvSpPr>
        <p:spPr>
          <a:xfrm>
            <a:off x="1375799" y="1478818"/>
            <a:ext cx="7191079" cy="3112200"/>
          </a:xfrm>
        </p:spPr>
        <p:txBody>
          <a:bodyPr>
            <a:normAutofit/>
          </a:bodyPr>
          <a:lstStyle/>
          <a:p>
            <a:r>
              <a:rPr lang="en-GB" sz="1800" dirty="0">
                <a:hlinkClick r:id="rId2"/>
              </a:rPr>
              <a:t>https://studio.code.org/s/frozen/lessons/1/levels/16</a:t>
            </a:r>
            <a:endParaRPr lang="en-GB" sz="1800" dirty="0"/>
          </a:p>
          <a:p>
            <a:r>
              <a:rPr lang="en-GB" sz="1800" dirty="0"/>
              <a:t>A function can sometimes take in some parameters/ inputs so that the result/ output can be different</a:t>
            </a:r>
            <a:endParaRPr lang="en-SG" sz="1800" dirty="0"/>
          </a:p>
          <a:p>
            <a:endParaRPr lang="en-SG" sz="21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006" y="2571750"/>
            <a:ext cx="5447987" cy="2366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246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highlight>
                  <a:srgbClr val="FFCD00"/>
                </a:highlight>
              </a:rPr>
              <a:t>Activity</a:t>
            </a:r>
            <a:endParaRPr sz="4800" dirty="0">
              <a:highlight>
                <a:srgbClr val="FFCD00"/>
              </a:highlight>
            </a:endParaRPr>
          </a:p>
        </p:txBody>
      </p:sp>
      <p:sp>
        <p:nvSpPr>
          <p:cNvPr id="122" name="Shape 122"/>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SG" sz="1800" dirty="0"/>
              <a:t>Hour of Code</a:t>
            </a:r>
            <a:endParaRPr sz="1800" dirty="0"/>
          </a:p>
        </p:txBody>
      </p:sp>
      <p:pic>
        <p:nvPicPr>
          <p:cNvPr id="3074" name="Picture 2" descr="Related image">
            <a:extLst>
              <a:ext uri="{FF2B5EF4-FFF2-40B4-BE49-F238E27FC236}">
                <a16:creationId xmlns:a16="http://schemas.microsoft.com/office/drawing/2014/main" id="{BB21DB9C-29C0-441B-871D-2F207C98A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079" y="287950"/>
            <a:ext cx="2590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Process 4">
            <a:extLst>
              <a:ext uri="{FF2B5EF4-FFF2-40B4-BE49-F238E27FC236}">
                <a16:creationId xmlns:a16="http://schemas.microsoft.com/office/drawing/2014/main" id="{475D597B-FD6C-41E3-ADB4-743CCD2171BF}"/>
              </a:ext>
            </a:extLst>
          </p:cNvPr>
          <p:cNvSpPr/>
          <p:nvPr/>
        </p:nvSpPr>
        <p:spPr>
          <a:xfrm rot="21255025">
            <a:off x="2949917" y="2824015"/>
            <a:ext cx="1329267" cy="364067"/>
          </a:xfrm>
          <a:prstGeom prst="flowChartProcess">
            <a:avLst/>
          </a:prstGeom>
          <a:solidFill>
            <a:srgbClr val="2AD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latin typeface="Lato" panose="020F0502020204030203" pitchFamily="34" charset="0"/>
              </a:rPr>
              <a:t>Individual</a:t>
            </a:r>
          </a:p>
        </p:txBody>
      </p:sp>
      <p:pic>
        <p:nvPicPr>
          <p:cNvPr id="6" name="Picture 2" descr="Image result for 1 hr png">
            <a:extLst>
              <a:ext uri="{FF2B5EF4-FFF2-40B4-BE49-F238E27FC236}">
                <a16:creationId xmlns:a16="http://schemas.microsoft.com/office/drawing/2014/main" id="{B7CC3C7B-0021-427B-BD33-DA54DBBC6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254" y="2115258"/>
            <a:ext cx="891200" cy="8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313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 exercise 1  </a:t>
            </a:r>
          </a:p>
        </p:txBody>
      </p:sp>
      <p:sp>
        <p:nvSpPr>
          <p:cNvPr id="3" name="Content Placeholder 2"/>
          <p:cNvSpPr>
            <a:spLocks noGrp="1"/>
          </p:cNvSpPr>
          <p:nvPr>
            <p:ph idx="1"/>
          </p:nvPr>
        </p:nvSpPr>
        <p:spPr>
          <a:xfrm>
            <a:off x="4370040" y="1299574"/>
            <a:ext cx="4130222" cy="3112200"/>
          </a:xfrm>
        </p:spPr>
        <p:txBody>
          <a:bodyPr/>
          <a:lstStyle/>
          <a:p>
            <a:r>
              <a:rPr lang="en-SG" dirty="0">
                <a:hlinkClick r:id="rId2"/>
              </a:rPr>
              <a:t>Code with Anna and Elsa #5 - Code.org</a:t>
            </a:r>
            <a:endParaRPr lang="en-SG"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4935"/>
          <a:stretch/>
        </p:blipFill>
        <p:spPr bwMode="auto">
          <a:xfrm>
            <a:off x="569263" y="982679"/>
            <a:ext cx="3102968" cy="3745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Tree>
    <p:extLst>
      <p:ext uri="{BB962C8B-B14F-4D97-AF65-F5344CB8AC3E}">
        <p14:creationId xmlns:p14="http://schemas.microsoft.com/office/powerpoint/2010/main" val="156651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 exercise 1 </a:t>
            </a:r>
            <a:r>
              <a:rPr lang="en-SG" dirty="0" err="1"/>
              <a:t>soln</a:t>
            </a:r>
            <a:r>
              <a:rPr lang="en-SG" dirty="0"/>
              <a:t>  </a:t>
            </a:r>
          </a:p>
        </p:txBody>
      </p:sp>
      <p:sp>
        <p:nvSpPr>
          <p:cNvPr id="3" name="Content Placeholder 2"/>
          <p:cNvSpPr>
            <a:spLocks noGrp="1"/>
          </p:cNvSpPr>
          <p:nvPr>
            <p:ph idx="1"/>
          </p:nvPr>
        </p:nvSpPr>
        <p:spPr/>
        <p:txBody>
          <a:bodyPr/>
          <a:lstStyle/>
          <a:p>
            <a:endParaRPr lang="en-S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262" y="982679"/>
            <a:ext cx="5635105" cy="3745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Tree>
    <p:extLst>
      <p:ext uri="{BB962C8B-B14F-4D97-AF65-F5344CB8AC3E}">
        <p14:creationId xmlns:p14="http://schemas.microsoft.com/office/powerpoint/2010/main" val="28331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DA2E-C0EE-A26A-F2DE-D1DB5FD7B80F}"/>
              </a:ext>
            </a:extLst>
          </p:cNvPr>
          <p:cNvSpPr>
            <a:spLocks noGrp="1"/>
          </p:cNvSpPr>
          <p:nvPr>
            <p:ph type="title"/>
          </p:nvPr>
        </p:nvSpPr>
        <p:spPr/>
        <p:txBody>
          <a:bodyPr/>
          <a:lstStyle/>
          <a:p>
            <a:r>
              <a:rPr lang="en-SG" dirty="0"/>
              <a:t>Hour of Code – exercise 2 </a:t>
            </a:r>
          </a:p>
        </p:txBody>
      </p:sp>
      <p:sp>
        <p:nvSpPr>
          <p:cNvPr id="3" name="Content Placeholder 2">
            <a:extLst>
              <a:ext uri="{FF2B5EF4-FFF2-40B4-BE49-F238E27FC236}">
                <a16:creationId xmlns:a16="http://schemas.microsoft.com/office/drawing/2014/main" id="{D510F37D-1B59-28B8-B54B-B07416D28B68}"/>
              </a:ext>
            </a:extLst>
          </p:cNvPr>
          <p:cNvSpPr>
            <a:spLocks noGrp="1"/>
          </p:cNvSpPr>
          <p:nvPr>
            <p:ph idx="1"/>
          </p:nvPr>
        </p:nvSpPr>
        <p:spPr>
          <a:xfrm>
            <a:off x="5325465" y="1616470"/>
            <a:ext cx="3152851" cy="3112200"/>
          </a:xfrm>
        </p:spPr>
        <p:txBody>
          <a:bodyPr/>
          <a:lstStyle/>
          <a:p>
            <a:r>
              <a:rPr lang="en-SG" dirty="0">
                <a:hlinkClick r:id="rId2"/>
              </a:rPr>
              <a:t>Code with Anna and Elsa #17 - Code.org</a:t>
            </a:r>
            <a:endParaRPr lang="en-SG" dirty="0"/>
          </a:p>
        </p:txBody>
      </p:sp>
      <p:pic>
        <p:nvPicPr>
          <p:cNvPr id="5" name="Picture 4">
            <a:extLst>
              <a:ext uri="{FF2B5EF4-FFF2-40B4-BE49-F238E27FC236}">
                <a16:creationId xmlns:a16="http://schemas.microsoft.com/office/drawing/2014/main" id="{17480FBC-DFA5-B2D9-2719-0172419BA319}"/>
              </a:ext>
            </a:extLst>
          </p:cNvPr>
          <p:cNvPicPr>
            <a:picLocks noChangeAspect="1"/>
          </p:cNvPicPr>
          <p:nvPr/>
        </p:nvPicPr>
        <p:blipFill rotWithShape="1">
          <a:blip r:embed="rId3"/>
          <a:srcRect r="31406"/>
          <a:stretch/>
        </p:blipFill>
        <p:spPr>
          <a:xfrm>
            <a:off x="548639" y="1056132"/>
            <a:ext cx="4096513" cy="3753263"/>
          </a:xfrm>
          <a:prstGeom prst="rect">
            <a:avLst/>
          </a:prstGeom>
        </p:spPr>
      </p:pic>
    </p:spTree>
    <p:extLst>
      <p:ext uri="{BB962C8B-B14F-4D97-AF65-F5344CB8AC3E}">
        <p14:creationId xmlns:p14="http://schemas.microsoft.com/office/powerpoint/2010/main" val="3298733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DA2E-C0EE-A26A-F2DE-D1DB5FD7B80F}"/>
              </a:ext>
            </a:extLst>
          </p:cNvPr>
          <p:cNvSpPr>
            <a:spLocks noGrp="1"/>
          </p:cNvSpPr>
          <p:nvPr>
            <p:ph type="title"/>
          </p:nvPr>
        </p:nvSpPr>
        <p:spPr/>
        <p:txBody>
          <a:bodyPr/>
          <a:lstStyle/>
          <a:p>
            <a:r>
              <a:rPr lang="en-SG" dirty="0"/>
              <a:t>Hour of Code – exercise 2 </a:t>
            </a:r>
            <a:r>
              <a:rPr lang="en-SG" dirty="0" err="1"/>
              <a:t>soln</a:t>
            </a:r>
            <a:endParaRPr lang="en-SG" dirty="0"/>
          </a:p>
        </p:txBody>
      </p:sp>
      <p:sp>
        <p:nvSpPr>
          <p:cNvPr id="3" name="Content Placeholder 2">
            <a:extLst>
              <a:ext uri="{FF2B5EF4-FFF2-40B4-BE49-F238E27FC236}">
                <a16:creationId xmlns:a16="http://schemas.microsoft.com/office/drawing/2014/main" id="{D510F37D-1B59-28B8-B54B-B07416D28B68}"/>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17480FBC-DFA5-B2D9-2719-0172419BA319}"/>
              </a:ext>
            </a:extLst>
          </p:cNvPr>
          <p:cNvPicPr>
            <a:picLocks noChangeAspect="1"/>
          </p:cNvPicPr>
          <p:nvPr/>
        </p:nvPicPr>
        <p:blipFill>
          <a:blip r:embed="rId2"/>
          <a:stretch>
            <a:fillRect/>
          </a:stretch>
        </p:blipFill>
        <p:spPr>
          <a:xfrm>
            <a:off x="548639" y="1056132"/>
            <a:ext cx="5972137" cy="3753263"/>
          </a:xfrm>
          <a:prstGeom prst="rect">
            <a:avLst/>
          </a:prstGeom>
        </p:spPr>
      </p:pic>
    </p:spTree>
    <p:extLst>
      <p:ext uri="{BB962C8B-B14F-4D97-AF65-F5344CB8AC3E}">
        <p14:creationId xmlns:p14="http://schemas.microsoft.com/office/powerpoint/2010/main" val="2849100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exercise 3</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6190"/>
          <a:stretch/>
        </p:blipFill>
        <p:spPr bwMode="auto">
          <a:xfrm>
            <a:off x="688801" y="1056132"/>
            <a:ext cx="3078528" cy="366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2EC9C9E9-F04A-18FA-EDFF-FE40FF95AC53}"/>
              </a:ext>
            </a:extLst>
          </p:cNvPr>
          <p:cNvSpPr>
            <a:spLocks noGrp="1"/>
          </p:cNvSpPr>
          <p:nvPr>
            <p:ph idx="1"/>
          </p:nvPr>
        </p:nvSpPr>
        <p:spPr>
          <a:xfrm>
            <a:off x="5325465" y="1616470"/>
            <a:ext cx="3152851" cy="3112200"/>
          </a:xfrm>
        </p:spPr>
        <p:txBody>
          <a:bodyPr/>
          <a:lstStyle/>
          <a:p>
            <a:r>
              <a:rPr lang="en-SG">
                <a:hlinkClick r:id="rId4"/>
              </a:rPr>
              <a:t>Code with Anna and Elsa #20 - Code.org</a:t>
            </a:r>
            <a:endParaRPr lang="en-SG" dirty="0"/>
          </a:p>
        </p:txBody>
      </p:sp>
    </p:spTree>
    <p:extLst>
      <p:ext uri="{BB962C8B-B14F-4D97-AF65-F5344CB8AC3E}">
        <p14:creationId xmlns:p14="http://schemas.microsoft.com/office/powerpoint/2010/main" val="2753598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exercise 3 </a:t>
            </a:r>
            <a:r>
              <a:rPr lang="en-SG" dirty="0" err="1"/>
              <a:t>soln</a:t>
            </a:r>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722" y="1263589"/>
            <a:ext cx="5721077" cy="366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57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7F518C8D-A0A9-4421-8460-2CB13AD27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1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4">
            <a:extLst>
              <a:ext uri="{FF2B5EF4-FFF2-40B4-BE49-F238E27FC236}">
                <a16:creationId xmlns:a16="http://schemas.microsoft.com/office/drawing/2014/main" id="{7972805F-B14D-40AA-875E-390D4EEF4118}"/>
              </a:ext>
            </a:extLst>
          </p:cNvPr>
          <p:cNvSpPr txBox="1">
            <a:spLocks/>
          </p:cNvSpPr>
          <p:nvPr/>
        </p:nvSpPr>
        <p:spPr>
          <a:xfrm>
            <a:off x="798764" y="1018799"/>
            <a:ext cx="3134607" cy="819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r>
              <a:rPr lang="en-SG" sz="4000">
                <a:solidFill>
                  <a:srgbClr val="936E44"/>
                </a:solidFill>
                <a:latin typeface="Berlin Sans FB" panose="020E0602020502020306" pitchFamily="34" charset="0"/>
              </a:rPr>
              <a:t>Thank you</a:t>
            </a:r>
            <a:endParaRPr lang="en-SG" sz="4000" dirty="0">
              <a:solidFill>
                <a:srgbClr val="936E44"/>
              </a:solidFill>
              <a:latin typeface="Berlin Sans FB" panose="020E0602020502020306" pitchFamily="34" charset="0"/>
            </a:endParaRPr>
          </a:p>
        </p:txBody>
      </p:sp>
    </p:spTree>
    <p:extLst>
      <p:ext uri="{BB962C8B-B14F-4D97-AF65-F5344CB8AC3E}">
        <p14:creationId xmlns:p14="http://schemas.microsoft.com/office/powerpoint/2010/main" val="22009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085850"/>
            <a:ext cx="6286500" cy="3979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Tree>
    <p:extLst>
      <p:ext uri="{BB962C8B-B14F-4D97-AF65-F5344CB8AC3E}">
        <p14:creationId xmlns:p14="http://schemas.microsoft.com/office/powerpoint/2010/main" val="310926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Algorithm</a:t>
            </a:r>
            <a:endParaRPr lang="en-SG" dirty="0"/>
          </a:p>
        </p:txBody>
      </p:sp>
      <p:sp>
        <p:nvSpPr>
          <p:cNvPr id="3" name="Content Placeholder 2"/>
          <p:cNvSpPr>
            <a:spLocks noGrp="1"/>
          </p:cNvSpPr>
          <p:nvPr>
            <p:ph type="body" idx="1"/>
          </p:nvPr>
        </p:nvSpPr>
        <p:spPr/>
        <p:txBody>
          <a:bodyPr>
            <a:normAutofit/>
          </a:bodyPr>
          <a:lstStyle/>
          <a:p>
            <a:r>
              <a:rPr lang="en-SG" dirty="0"/>
              <a:t>A computer does 2 things</a:t>
            </a:r>
          </a:p>
          <a:p>
            <a:pPr lvl="1"/>
            <a:r>
              <a:rPr lang="en-SG" dirty="0"/>
              <a:t>Performs instructions</a:t>
            </a:r>
          </a:p>
          <a:p>
            <a:pPr lvl="1"/>
            <a:r>
              <a:rPr lang="en-SG" dirty="0"/>
              <a:t>Remembers their results</a:t>
            </a:r>
          </a:p>
          <a:p>
            <a:pPr marL="342900" lvl="1" indent="0">
              <a:buNone/>
            </a:pPr>
            <a:endParaRPr lang="en-SG" dirty="0"/>
          </a:p>
          <a:p>
            <a:r>
              <a:rPr lang="en-SG" dirty="0"/>
              <a:t>We need to give the computer </a:t>
            </a:r>
            <a:r>
              <a:rPr lang="en-SG" b="1" dirty="0"/>
              <a:t>unambiguous instructions</a:t>
            </a:r>
            <a:r>
              <a:rPr lang="en-SG" dirty="0"/>
              <a:t> such that when followed step by step the execution will finish and yield a result.</a:t>
            </a:r>
          </a:p>
        </p:txBody>
      </p:sp>
    </p:spTree>
    <p:extLst>
      <p:ext uri="{BB962C8B-B14F-4D97-AF65-F5344CB8AC3E}">
        <p14:creationId xmlns:p14="http://schemas.microsoft.com/office/powerpoint/2010/main" val="2496506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(Solution Part 1)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722" y="1263589"/>
            <a:ext cx="5721077" cy="366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7168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(Solution Part 2)</a:t>
            </a:r>
          </a:p>
        </p:txBody>
      </p:sp>
      <p:sp>
        <p:nvSpPr>
          <p:cNvPr id="3" name="Content Placeholder 2"/>
          <p:cNvSpPr>
            <a:spLocks noGrp="1"/>
          </p:cNvSpPr>
          <p:nvPr>
            <p:ph idx="1"/>
          </p:nvPr>
        </p:nvSpPr>
        <p:spPr/>
        <p:txBody>
          <a:bodyPr/>
          <a:lstStyle/>
          <a:p>
            <a:endParaRPr lang="en-SG"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085850"/>
            <a:ext cx="6572250" cy="4004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Tree>
    <p:extLst>
      <p:ext uri="{BB962C8B-B14F-4D97-AF65-F5344CB8AC3E}">
        <p14:creationId xmlns:p14="http://schemas.microsoft.com/office/powerpoint/2010/main" val="3073663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203543"/>
            <a:ext cx="5870456" cy="3685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457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128" y="1143000"/>
            <a:ext cx="6293644" cy="3826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13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208528"/>
            <a:ext cx="6179877" cy="3770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636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143000"/>
            <a:ext cx="6272213" cy="390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6092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200151"/>
            <a:ext cx="6099696" cy="3781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1184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(Solution Part 3)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664" y="1143000"/>
            <a:ext cx="6355025" cy="389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33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Hour of Code </a:t>
            </a:r>
          </a:p>
        </p:txBody>
      </p:sp>
      <p:sp>
        <p:nvSpPr>
          <p:cNvPr id="3" name="Content Placeholder 2"/>
          <p:cNvSpPr>
            <a:spLocks noGrp="1"/>
          </p:cNvSpPr>
          <p:nvPr>
            <p:ph idx="1"/>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681" y="1085850"/>
            <a:ext cx="6527869" cy="395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594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Challenge Practice on Algorithm</a:t>
            </a:r>
            <a:endParaRPr lang="en-SG" dirty="0"/>
          </a:p>
        </p:txBody>
      </p:sp>
      <p:sp>
        <p:nvSpPr>
          <p:cNvPr id="3" name="Content Placeholder 2"/>
          <p:cNvSpPr>
            <a:spLocks noGrp="1"/>
          </p:cNvSpPr>
          <p:nvPr>
            <p:ph idx="1"/>
          </p:nvPr>
        </p:nvSpPr>
        <p:spPr>
          <a:xfrm>
            <a:off x="1485900" y="1331394"/>
            <a:ext cx="6418242" cy="3469207"/>
          </a:xfrm>
        </p:spPr>
        <p:txBody>
          <a:bodyPr/>
          <a:lstStyle/>
          <a:p>
            <a:r>
              <a:rPr lang="en-GB" dirty="0"/>
              <a:t>With the given commands, use only 6 commands to get the squirrel to enter and exit the maze</a:t>
            </a:r>
          </a:p>
          <a:p>
            <a:endParaRPr lang="en-GB" dirty="0"/>
          </a:p>
          <a:p>
            <a:endParaRPr lang="en-SG" dirty="0"/>
          </a:p>
          <a:p>
            <a:endParaRPr lang="en-SG" dirty="0"/>
          </a:p>
        </p:txBody>
      </p:sp>
      <p:grpSp>
        <p:nvGrpSpPr>
          <p:cNvPr id="2049" name="Group 2048"/>
          <p:cNvGrpSpPr/>
          <p:nvPr/>
        </p:nvGrpSpPr>
        <p:grpSpPr>
          <a:xfrm>
            <a:off x="4734960" y="2265528"/>
            <a:ext cx="3235333" cy="2857500"/>
            <a:chOff x="4830223" y="3048000"/>
            <a:chExt cx="4313777" cy="3810000"/>
          </a:xfrm>
        </p:grpSpPr>
        <p:grpSp>
          <p:nvGrpSpPr>
            <p:cNvPr id="2048" name="Group 2047"/>
            <p:cNvGrpSpPr/>
            <p:nvPr/>
          </p:nvGrpSpPr>
          <p:grpSpPr>
            <a:xfrm>
              <a:off x="4830223" y="3048000"/>
              <a:ext cx="4313777" cy="3810000"/>
              <a:chOff x="4830223" y="3048000"/>
              <a:chExt cx="4313777" cy="3810000"/>
            </a:xfrm>
          </p:grpSpPr>
          <p:sp>
            <p:nvSpPr>
              <p:cNvPr id="13" name="Rectangle 12"/>
              <p:cNvSpPr/>
              <p:nvPr/>
            </p:nvSpPr>
            <p:spPr>
              <a:xfrm>
                <a:off x="4884815" y="3200400"/>
                <a:ext cx="4259185" cy="3657600"/>
              </a:xfrm>
              <a:prstGeom prst="rect">
                <a:avLst/>
              </a:prstGeom>
              <a:solidFill>
                <a:schemeClr val="accent1">
                  <a:lumMod val="20000"/>
                  <a:lumOff val="80000"/>
                </a:schemeClr>
              </a:solidFill>
              <a:ln w="41275"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Rectangle 13"/>
              <p:cNvSpPr/>
              <p:nvPr/>
            </p:nvSpPr>
            <p:spPr>
              <a:xfrm>
                <a:off x="4830223" y="3110552"/>
                <a:ext cx="2129592"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23" name="TextBox 22"/>
              <p:cNvSpPr txBox="1"/>
              <p:nvPr/>
            </p:nvSpPr>
            <p:spPr>
              <a:xfrm>
                <a:off x="4938786" y="3048000"/>
                <a:ext cx="1921893" cy="492443"/>
              </a:xfrm>
              <a:prstGeom prst="rect">
                <a:avLst/>
              </a:prstGeom>
              <a:noFill/>
            </p:spPr>
            <p:txBody>
              <a:bodyPr wrap="none" rtlCol="0">
                <a:spAutoFit/>
              </a:bodyPr>
              <a:lstStyle/>
              <a:p>
                <a:r>
                  <a:rPr lang="en-GB" sz="1800" b="1" dirty="0">
                    <a:solidFill>
                      <a:schemeClr val="bg1"/>
                    </a:solidFill>
                  </a:rPr>
                  <a:t>Commands</a:t>
                </a:r>
                <a:endParaRPr lang="en-SG" sz="1800" b="1" dirty="0">
                  <a:solidFill>
                    <a:schemeClr val="bg1"/>
                  </a:solidFill>
                </a:endParaRPr>
              </a:p>
            </p:txBody>
          </p:sp>
        </p:grpSp>
        <p:grpSp>
          <p:nvGrpSpPr>
            <p:cNvPr id="11" name="Group 10"/>
            <p:cNvGrpSpPr/>
            <p:nvPr/>
          </p:nvGrpSpPr>
          <p:grpSpPr>
            <a:xfrm>
              <a:off x="5173094" y="5600846"/>
              <a:ext cx="3791210" cy="489466"/>
              <a:chOff x="1371600" y="4267200"/>
              <a:chExt cx="3886200" cy="609600"/>
            </a:xfrm>
          </p:grpSpPr>
          <p:sp>
            <p:nvSpPr>
              <p:cNvPr id="4" name="Rounded Rectangle 3"/>
              <p:cNvSpPr/>
              <p:nvPr/>
            </p:nvSpPr>
            <p:spPr>
              <a:xfrm>
                <a:off x="1371600" y="4267200"/>
                <a:ext cx="3886200" cy="609600"/>
              </a:xfrm>
              <a:prstGeom prst="roundRect">
                <a:avLst/>
              </a:prstGeom>
              <a:solidFill>
                <a:srgbClr val="F137CE"/>
              </a:solidFill>
              <a:ln w="41275"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9" name="TextBox 8"/>
              <p:cNvSpPr txBox="1"/>
              <p:nvPr/>
            </p:nvSpPr>
            <p:spPr>
              <a:xfrm>
                <a:off x="1568385" y="4387333"/>
                <a:ext cx="1304016" cy="421649"/>
              </a:xfrm>
              <a:prstGeom prst="rect">
                <a:avLst/>
              </a:prstGeom>
              <a:noFill/>
            </p:spPr>
            <p:txBody>
              <a:bodyPr wrap="none" rtlCol="0">
                <a:spAutoFit/>
              </a:bodyPr>
              <a:lstStyle/>
              <a:p>
                <a:r>
                  <a:rPr lang="en-GB" sz="1050" b="1" dirty="0">
                    <a:solidFill>
                      <a:schemeClr val="bg1"/>
                    </a:solidFill>
                  </a:rPr>
                  <a:t>Repeat until</a:t>
                </a:r>
                <a:endParaRPr lang="en-SG" sz="1050" b="1" dirty="0">
                  <a:solidFill>
                    <a:schemeClr val="bg1"/>
                  </a:solidFill>
                </a:endParaRPr>
              </a:p>
            </p:txBody>
          </p:sp>
          <p:sp>
            <p:nvSpPr>
              <p:cNvPr id="10" name="Rectangle 9"/>
              <p:cNvSpPr/>
              <p:nvPr/>
            </p:nvSpPr>
            <p:spPr>
              <a:xfrm>
                <a:off x="2968448" y="4474982"/>
                <a:ext cx="2136952" cy="298966"/>
              </a:xfrm>
              <a:prstGeom prst="rect">
                <a:avLst/>
              </a:prstGeom>
              <a:solidFill>
                <a:schemeClr val="accent3">
                  <a:lumMod val="40000"/>
                  <a:lumOff val="60000"/>
                </a:schemeClr>
              </a:solidFill>
              <a:ln w="38100" cmpd="sng">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Outside the maze</a:t>
                </a:r>
                <a:endParaRPr lang="en-SG" sz="1050" b="1" dirty="0">
                  <a:solidFill>
                    <a:schemeClr val="tx1"/>
                  </a:solidFill>
                </a:endParaRPr>
              </a:p>
            </p:txBody>
          </p:sp>
        </p:grpSp>
        <p:grpSp>
          <p:nvGrpSpPr>
            <p:cNvPr id="15" name="Group 14"/>
            <p:cNvGrpSpPr/>
            <p:nvPr/>
          </p:nvGrpSpPr>
          <p:grpSpPr>
            <a:xfrm>
              <a:off x="5149838" y="6210446"/>
              <a:ext cx="3791210" cy="489466"/>
              <a:chOff x="1371600" y="4267200"/>
              <a:chExt cx="3886200" cy="609600"/>
            </a:xfrm>
          </p:grpSpPr>
          <p:sp>
            <p:nvSpPr>
              <p:cNvPr id="16" name="Rounded Rectangle 15"/>
              <p:cNvSpPr/>
              <p:nvPr/>
            </p:nvSpPr>
            <p:spPr>
              <a:xfrm>
                <a:off x="1371600" y="4267200"/>
                <a:ext cx="3886200" cy="609600"/>
              </a:xfrm>
              <a:prstGeom prst="roundRect">
                <a:avLst/>
              </a:prstGeom>
              <a:solidFill>
                <a:srgbClr val="F137CE"/>
              </a:solidFill>
              <a:ln w="41275"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17" name="TextBox 16"/>
              <p:cNvSpPr txBox="1"/>
              <p:nvPr/>
            </p:nvSpPr>
            <p:spPr>
              <a:xfrm>
                <a:off x="1568385" y="4387333"/>
                <a:ext cx="1304016" cy="421649"/>
              </a:xfrm>
              <a:prstGeom prst="rect">
                <a:avLst/>
              </a:prstGeom>
              <a:noFill/>
            </p:spPr>
            <p:txBody>
              <a:bodyPr wrap="none" rtlCol="0">
                <a:spAutoFit/>
              </a:bodyPr>
              <a:lstStyle/>
              <a:p>
                <a:r>
                  <a:rPr lang="en-GB" sz="1050" b="1" dirty="0">
                    <a:solidFill>
                      <a:schemeClr val="bg1"/>
                    </a:solidFill>
                  </a:rPr>
                  <a:t>Repeat until</a:t>
                </a:r>
                <a:endParaRPr lang="en-SG" sz="1050" b="1" dirty="0">
                  <a:solidFill>
                    <a:schemeClr val="bg1"/>
                  </a:solidFill>
                </a:endParaRPr>
              </a:p>
            </p:txBody>
          </p:sp>
          <p:sp>
            <p:nvSpPr>
              <p:cNvPr id="18" name="Rectangle 17"/>
              <p:cNvSpPr/>
              <p:nvPr/>
            </p:nvSpPr>
            <p:spPr>
              <a:xfrm>
                <a:off x="2968448" y="4474982"/>
                <a:ext cx="2136952" cy="298966"/>
              </a:xfrm>
              <a:prstGeom prst="rect">
                <a:avLst/>
              </a:prstGeom>
              <a:solidFill>
                <a:schemeClr val="accent3">
                  <a:lumMod val="40000"/>
                  <a:lumOff val="60000"/>
                </a:schemeClr>
              </a:solidFill>
              <a:ln w="38100" cmpd="sng">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Path ahead</a:t>
                </a:r>
                <a:endParaRPr lang="en-SG" sz="1050" b="1" dirty="0">
                  <a:solidFill>
                    <a:schemeClr val="tx1"/>
                  </a:solidFill>
                </a:endParaRPr>
              </a:p>
            </p:txBody>
          </p:sp>
        </p:grpSp>
        <p:grpSp>
          <p:nvGrpSpPr>
            <p:cNvPr id="12" name="Group 11"/>
            <p:cNvGrpSpPr/>
            <p:nvPr/>
          </p:nvGrpSpPr>
          <p:grpSpPr>
            <a:xfrm>
              <a:off x="5154304" y="3695846"/>
              <a:ext cx="2013243" cy="489466"/>
              <a:chOff x="1219200" y="5513696"/>
              <a:chExt cx="2063685" cy="609600"/>
            </a:xfrm>
          </p:grpSpPr>
          <p:sp>
            <p:nvSpPr>
              <p:cNvPr id="20" name="Rounded Rectangle 19"/>
              <p:cNvSpPr/>
              <p:nvPr/>
            </p:nvSpPr>
            <p:spPr>
              <a:xfrm>
                <a:off x="1219200" y="5513696"/>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21" name="TextBox 20"/>
              <p:cNvSpPr txBox="1"/>
              <p:nvPr/>
            </p:nvSpPr>
            <p:spPr>
              <a:xfrm>
                <a:off x="1415985" y="5606534"/>
                <a:ext cx="609506" cy="421649"/>
              </a:xfrm>
              <a:prstGeom prst="rect">
                <a:avLst/>
              </a:prstGeom>
              <a:noFill/>
            </p:spPr>
            <p:txBody>
              <a:bodyPr wrap="none" rtlCol="0">
                <a:spAutoFit/>
              </a:bodyPr>
              <a:lstStyle/>
              <a:p>
                <a:r>
                  <a:rPr lang="en-GB" sz="1050" b="1" dirty="0">
                    <a:solidFill>
                      <a:schemeClr val="bg1"/>
                    </a:solidFill>
                  </a:rPr>
                  <a:t>turn</a:t>
                </a:r>
                <a:endParaRPr lang="en-SG" sz="1050" b="1" dirty="0">
                  <a:solidFill>
                    <a:schemeClr val="bg1"/>
                  </a:solidFill>
                </a:endParaRPr>
              </a:p>
            </p:txBody>
          </p:sp>
          <p:sp>
            <p:nvSpPr>
              <p:cNvPr id="22" name="Rectangle 21"/>
              <p:cNvSpPr/>
              <p:nvPr/>
            </p:nvSpPr>
            <p:spPr>
              <a:xfrm>
                <a:off x="2057400" y="5679890"/>
                <a:ext cx="914400" cy="298966"/>
              </a:xfrm>
              <a:prstGeom prst="rect">
                <a:avLst/>
              </a:prstGeom>
              <a:solidFill>
                <a:schemeClr val="accent2">
                  <a:lumMod val="40000"/>
                  <a:lumOff val="60000"/>
                </a:schemeClr>
              </a:solidFill>
              <a:ln w="38100" cmpd="sng">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left</a:t>
                </a:r>
                <a:endParaRPr lang="en-SG" sz="1050" b="1" dirty="0">
                  <a:solidFill>
                    <a:schemeClr val="tx1"/>
                  </a:solidFill>
                </a:endParaRPr>
              </a:p>
            </p:txBody>
          </p:sp>
        </p:grpSp>
        <p:grpSp>
          <p:nvGrpSpPr>
            <p:cNvPr id="24" name="Group 23"/>
            <p:cNvGrpSpPr/>
            <p:nvPr/>
          </p:nvGrpSpPr>
          <p:grpSpPr>
            <a:xfrm>
              <a:off x="5140656" y="4332742"/>
              <a:ext cx="2013243" cy="489466"/>
              <a:chOff x="1219200" y="5513696"/>
              <a:chExt cx="2063685" cy="609600"/>
            </a:xfrm>
          </p:grpSpPr>
          <p:sp>
            <p:nvSpPr>
              <p:cNvPr id="25" name="Rounded Rectangle 24"/>
              <p:cNvSpPr/>
              <p:nvPr/>
            </p:nvSpPr>
            <p:spPr>
              <a:xfrm>
                <a:off x="1219200" y="5513696"/>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26" name="TextBox 25"/>
              <p:cNvSpPr txBox="1"/>
              <p:nvPr/>
            </p:nvSpPr>
            <p:spPr>
              <a:xfrm>
                <a:off x="1415985" y="5606534"/>
                <a:ext cx="609506" cy="421649"/>
              </a:xfrm>
              <a:prstGeom prst="rect">
                <a:avLst/>
              </a:prstGeom>
              <a:noFill/>
            </p:spPr>
            <p:txBody>
              <a:bodyPr wrap="none" rtlCol="0">
                <a:spAutoFit/>
              </a:bodyPr>
              <a:lstStyle/>
              <a:p>
                <a:r>
                  <a:rPr lang="en-GB" sz="1050" b="1" dirty="0">
                    <a:solidFill>
                      <a:schemeClr val="bg1"/>
                    </a:solidFill>
                  </a:rPr>
                  <a:t>turn</a:t>
                </a:r>
                <a:endParaRPr lang="en-SG" sz="1050" b="1" dirty="0">
                  <a:solidFill>
                    <a:schemeClr val="bg1"/>
                  </a:solidFill>
                </a:endParaRPr>
              </a:p>
            </p:txBody>
          </p:sp>
          <p:sp>
            <p:nvSpPr>
              <p:cNvPr id="27" name="Rectangle 26"/>
              <p:cNvSpPr/>
              <p:nvPr/>
            </p:nvSpPr>
            <p:spPr>
              <a:xfrm>
                <a:off x="2057400" y="5679890"/>
                <a:ext cx="914400" cy="298966"/>
              </a:xfrm>
              <a:prstGeom prst="rect">
                <a:avLst/>
              </a:prstGeom>
              <a:solidFill>
                <a:schemeClr val="accent2">
                  <a:lumMod val="40000"/>
                  <a:lumOff val="60000"/>
                </a:schemeClr>
              </a:solidFill>
              <a:ln w="38100" cmpd="sng">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right</a:t>
                </a:r>
                <a:endParaRPr lang="en-SG" sz="1050" b="1" dirty="0">
                  <a:solidFill>
                    <a:schemeClr val="tx1"/>
                  </a:solidFill>
                </a:endParaRPr>
              </a:p>
            </p:txBody>
          </p:sp>
        </p:grpSp>
        <p:grpSp>
          <p:nvGrpSpPr>
            <p:cNvPr id="28" name="Group 27"/>
            <p:cNvGrpSpPr/>
            <p:nvPr/>
          </p:nvGrpSpPr>
          <p:grpSpPr>
            <a:xfrm>
              <a:off x="5154304" y="4960960"/>
              <a:ext cx="2013243" cy="489466"/>
              <a:chOff x="1219200" y="5513696"/>
              <a:chExt cx="2063685" cy="609600"/>
            </a:xfrm>
          </p:grpSpPr>
          <p:sp>
            <p:nvSpPr>
              <p:cNvPr id="29" name="Rounded Rectangle 28"/>
              <p:cNvSpPr/>
              <p:nvPr/>
            </p:nvSpPr>
            <p:spPr>
              <a:xfrm>
                <a:off x="1219200" y="5513696"/>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30" name="TextBox 29"/>
              <p:cNvSpPr txBox="1"/>
              <p:nvPr/>
            </p:nvSpPr>
            <p:spPr>
              <a:xfrm>
                <a:off x="1415985" y="5606534"/>
                <a:ext cx="1428898" cy="421649"/>
              </a:xfrm>
              <a:prstGeom prst="rect">
                <a:avLst/>
              </a:prstGeom>
              <a:noFill/>
            </p:spPr>
            <p:txBody>
              <a:bodyPr wrap="none" rtlCol="0">
                <a:spAutoFit/>
              </a:bodyPr>
              <a:lstStyle/>
              <a:p>
                <a:r>
                  <a:rPr lang="en-GB" sz="1050" b="1" dirty="0">
                    <a:solidFill>
                      <a:schemeClr val="bg1"/>
                    </a:solidFill>
                  </a:rPr>
                  <a:t>more forward</a:t>
                </a:r>
                <a:endParaRPr lang="en-SG" sz="1050" b="1" dirty="0">
                  <a:solidFill>
                    <a:schemeClr val="bg1"/>
                  </a:solidFill>
                </a:endParaRPr>
              </a:p>
            </p:txBody>
          </p:sp>
        </p:grpSp>
      </p:gr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237" y="2743201"/>
            <a:ext cx="3606461" cy="2297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870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03F5-A9D9-8C63-C8D6-DB3DE03EF034}"/>
              </a:ext>
            </a:extLst>
          </p:cNvPr>
          <p:cNvSpPr>
            <a:spLocks noGrp="1"/>
          </p:cNvSpPr>
          <p:nvPr>
            <p:ph type="title"/>
          </p:nvPr>
        </p:nvSpPr>
        <p:spPr/>
        <p:txBody>
          <a:bodyPr/>
          <a:lstStyle/>
          <a:p>
            <a:r>
              <a:rPr lang="en-SG" dirty="0"/>
              <a:t>Basic coding with block programming</a:t>
            </a:r>
          </a:p>
        </p:txBody>
      </p:sp>
      <p:sp>
        <p:nvSpPr>
          <p:cNvPr id="3" name="Text Placeholder 2">
            <a:extLst>
              <a:ext uri="{FF2B5EF4-FFF2-40B4-BE49-F238E27FC236}">
                <a16:creationId xmlns:a16="http://schemas.microsoft.com/office/drawing/2014/main" id="{1FDA191C-527C-DB23-A5C7-185739CF87F2}"/>
              </a:ext>
            </a:extLst>
          </p:cNvPr>
          <p:cNvSpPr>
            <a:spLocks noGrp="1"/>
          </p:cNvSpPr>
          <p:nvPr>
            <p:ph type="body" idx="1"/>
          </p:nvPr>
        </p:nvSpPr>
        <p:spPr/>
        <p:txBody>
          <a:bodyPr/>
          <a:lstStyle/>
          <a:p>
            <a:r>
              <a:rPr lang="en-SG" dirty="0">
                <a:hlinkClick r:id="rId3"/>
              </a:rPr>
              <a:t>studio.code.org/s/frozen/lessons/1/levels/1</a:t>
            </a:r>
            <a:endParaRPr lang="en-SG" dirty="0"/>
          </a:p>
          <a:p>
            <a:endParaRPr lang="en-SG" dirty="0"/>
          </a:p>
          <a:p>
            <a:r>
              <a:rPr lang="en-SG" dirty="0"/>
              <a:t>Once we have understood the fundamental of algorithm through this exercise, we can then apply it in the programming with HTML, JavaScript and RPA in the later part of the lessons  </a:t>
            </a:r>
          </a:p>
        </p:txBody>
      </p:sp>
    </p:spTree>
    <p:extLst>
      <p:ext uri="{BB962C8B-B14F-4D97-AF65-F5344CB8AC3E}">
        <p14:creationId xmlns:p14="http://schemas.microsoft.com/office/powerpoint/2010/main" val="1581309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Challenge Practice on Algorithm</a:t>
            </a:r>
            <a:endParaRPr lang="en-SG" dirty="0"/>
          </a:p>
        </p:txBody>
      </p:sp>
      <p:sp>
        <p:nvSpPr>
          <p:cNvPr id="3" name="Content Placeholder 2"/>
          <p:cNvSpPr>
            <a:spLocks noGrp="1"/>
          </p:cNvSpPr>
          <p:nvPr>
            <p:ph idx="1"/>
          </p:nvPr>
        </p:nvSpPr>
        <p:spPr>
          <a:xfrm>
            <a:off x="1143000" y="1331394"/>
            <a:ext cx="6418242" cy="3469207"/>
          </a:xfrm>
        </p:spPr>
        <p:txBody>
          <a:bodyPr/>
          <a:lstStyle/>
          <a:p>
            <a:r>
              <a:rPr lang="en-GB" sz="3000" dirty="0"/>
              <a:t>1: </a:t>
            </a:r>
          </a:p>
          <a:p>
            <a:r>
              <a:rPr lang="en-GB" sz="3000" dirty="0"/>
              <a:t>2:</a:t>
            </a:r>
          </a:p>
          <a:p>
            <a:r>
              <a:rPr lang="en-GB" sz="3000" dirty="0"/>
              <a:t>3:</a:t>
            </a:r>
          </a:p>
          <a:p>
            <a:r>
              <a:rPr lang="en-GB" sz="3000" dirty="0"/>
              <a:t>4:</a:t>
            </a:r>
          </a:p>
          <a:p>
            <a:r>
              <a:rPr lang="en-GB" sz="3000" dirty="0"/>
              <a:t>5:</a:t>
            </a:r>
          </a:p>
          <a:p>
            <a:r>
              <a:rPr lang="en-GB" sz="3000" dirty="0"/>
              <a:t>6:</a:t>
            </a:r>
          </a:p>
          <a:p>
            <a:endParaRPr lang="en-SG" dirty="0"/>
          </a:p>
          <a:p>
            <a:endParaRPr lang="en-SG"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360" y="1181629"/>
            <a:ext cx="2677933" cy="1706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2355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Challenge Practice on Algorithm</a:t>
            </a:r>
            <a:br>
              <a:rPr lang="en-GB" dirty="0"/>
            </a:br>
            <a:r>
              <a:rPr lang="en-GB" dirty="0"/>
              <a:t>(Solution)</a:t>
            </a:r>
            <a:endParaRPr lang="en-SG" dirty="0"/>
          </a:p>
        </p:txBody>
      </p:sp>
      <p:sp>
        <p:nvSpPr>
          <p:cNvPr id="3" name="Content Placeholder 2"/>
          <p:cNvSpPr>
            <a:spLocks noGrp="1"/>
          </p:cNvSpPr>
          <p:nvPr>
            <p:ph idx="1"/>
          </p:nvPr>
        </p:nvSpPr>
        <p:spPr>
          <a:xfrm>
            <a:off x="1143000" y="1331394"/>
            <a:ext cx="6418242" cy="3469207"/>
          </a:xfrm>
        </p:spPr>
        <p:txBody>
          <a:bodyPr/>
          <a:lstStyle/>
          <a:p>
            <a:r>
              <a:rPr lang="en-GB" sz="3000" dirty="0"/>
              <a:t>1: </a:t>
            </a:r>
          </a:p>
          <a:p>
            <a:r>
              <a:rPr lang="en-GB" sz="3000" dirty="0"/>
              <a:t>2:</a:t>
            </a:r>
          </a:p>
          <a:p>
            <a:r>
              <a:rPr lang="en-GB" sz="3000" dirty="0"/>
              <a:t>3:</a:t>
            </a:r>
          </a:p>
          <a:p>
            <a:r>
              <a:rPr lang="en-GB" sz="3000" dirty="0"/>
              <a:t>4:</a:t>
            </a:r>
          </a:p>
          <a:p>
            <a:r>
              <a:rPr lang="en-GB" sz="3000" dirty="0"/>
              <a:t>5:</a:t>
            </a:r>
          </a:p>
          <a:p>
            <a:r>
              <a:rPr lang="en-GB" sz="3000" dirty="0"/>
              <a:t>6:</a:t>
            </a:r>
          </a:p>
          <a:p>
            <a:endParaRPr lang="en-SG" dirty="0"/>
          </a:p>
          <a:p>
            <a:endParaRPr lang="en-SG" dirty="0"/>
          </a:p>
        </p:txBody>
      </p:sp>
      <p:grpSp>
        <p:nvGrpSpPr>
          <p:cNvPr id="11" name="Group 10"/>
          <p:cNvGrpSpPr/>
          <p:nvPr/>
        </p:nvGrpSpPr>
        <p:grpSpPr>
          <a:xfrm>
            <a:off x="1815371" y="1828800"/>
            <a:ext cx="2843408" cy="367100"/>
            <a:chOff x="1371600" y="4267200"/>
            <a:chExt cx="3886200" cy="609600"/>
          </a:xfrm>
        </p:grpSpPr>
        <p:sp>
          <p:nvSpPr>
            <p:cNvPr id="4" name="Rounded Rectangle 3"/>
            <p:cNvSpPr/>
            <p:nvPr/>
          </p:nvSpPr>
          <p:spPr>
            <a:xfrm>
              <a:off x="1371600" y="4267200"/>
              <a:ext cx="3886200" cy="609600"/>
            </a:xfrm>
            <a:prstGeom prst="roundRect">
              <a:avLst/>
            </a:prstGeom>
            <a:solidFill>
              <a:srgbClr val="F137CE"/>
            </a:solidFill>
            <a:ln w="41275"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9" name="TextBox 8"/>
            <p:cNvSpPr txBox="1"/>
            <p:nvPr/>
          </p:nvSpPr>
          <p:spPr>
            <a:xfrm>
              <a:off x="1568385" y="4387333"/>
              <a:ext cx="1304016" cy="421649"/>
            </a:xfrm>
            <a:prstGeom prst="rect">
              <a:avLst/>
            </a:prstGeom>
            <a:noFill/>
          </p:spPr>
          <p:txBody>
            <a:bodyPr wrap="none" rtlCol="0">
              <a:spAutoFit/>
            </a:bodyPr>
            <a:lstStyle/>
            <a:p>
              <a:r>
                <a:rPr lang="en-GB" sz="1050" b="1" dirty="0">
                  <a:solidFill>
                    <a:schemeClr val="bg1"/>
                  </a:solidFill>
                </a:rPr>
                <a:t>Repeat until</a:t>
              </a:r>
              <a:endParaRPr lang="en-SG" sz="1050" b="1" dirty="0">
                <a:solidFill>
                  <a:schemeClr val="bg1"/>
                </a:solidFill>
              </a:endParaRPr>
            </a:p>
          </p:txBody>
        </p:sp>
        <p:sp>
          <p:nvSpPr>
            <p:cNvPr id="10" name="Rectangle 9"/>
            <p:cNvSpPr/>
            <p:nvPr/>
          </p:nvSpPr>
          <p:spPr>
            <a:xfrm>
              <a:off x="2968448" y="4474982"/>
              <a:ext cx="2136952" cy="298966"/>
            </a:xfrm>
            <a:prstGeom prst="rect">
              <a:avLst/>
            </a:prstGeom>
            <a:solidFill>
              <a:schemeClr val="accent3">
                <a:lumMod val="40000"/>
                <a:lumOff val="60000"/>
              </a:schemeClr>
            </a:solidFill>
            <a:ln w="38100" cmpd="sng">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Outside the maze</a:t>
              </a:r>
              <a:endParaRPr lang="en-SG" sz="1050" b="1" dirty="0">
                <a:solidFill>
                  <a:schemeClr val="tx1"/>
                </a:solidFill>
              </a:endParaRPr>
            </a:p>
          </p:txBody>
        </p:sp>
      </p:grpSp>
      <p:grpSp>
        <p:nvGrpSpPr>
          <p:cNvPr id="15" name="Group 14"/>
          <p:cNvGrpSpPr/>
          <p:nvPr/>
        </p:nvGrpSpPr>
        <p:grpSpPr>
          <a:xfrm>
            <a:off x="2471542" y="2909170"/>
            <a:ext cx="2843408" cy="367100"/>
            <a:chOff x="1371600" y="4267200"/>
            <a:chExt cx="3886200" cy="609600"/>
          </a:xfrm>
        </p:grpSpPr>
        <p:sp>
          <p:nvSpPr>
            <p:cNvPr id="16" name="Rounded Rectangle 15"/>
            <p:cNvSpPr/>
            <p:nvPr/>
          </p:nvSpPr>
          <p:spPr>
            <a:xfrm>
              <a:off x="1371600" y="4267200"/>
              <a:ext cx="3886200" cy="609600"/>
            </a:xfrm>
            <a:prstGeom prst="roundRect">
              <a:avLst/>
            </a:prstGeom>
            <a:solidFill>
              <a:srgbClr val="F137CE"/>
            </a:solidFill>
            <a:ln w="41275"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17" name="TextBox 16"/>
            <p:cNvSpPr txBox="1"/>
            <p:nvPr/>
          </p:nvSpPr>
          <p:spPr>
            <a:xfrm>
              <a:off x="1568385" y="4387333"/>
              <a:ext cx="1304016" cy="421649"/>
            </a:xfrm>
            <a:prstGeom prst="rect">
              <a:avLst/>
            </a:prstGeom>
            <a:noFill/>
          </p:spPr>
          <p:txBody>
            <a:bodyPr wrap="none" rtlCol="0">
              <a:spAutoFit/>
            </a:bodyPr>
            <a:lstStyle/>
            <a:p>
              <a:r>
                <a:rPr lang="en-GB" sz="1050" b="1" dirty="0">
                  <a:solidFill>
                    <a:schemeClr val="bg1"/>
                  </a:solidFill>
                </a:rPr>
                <a:t>Repeat until</a:t>
              </a:r>
              <a:endParaRPr lang="en-SG" sz="1050" b="1" dirty="0">
                <a:solidFill>
                  <a:schemeClr val="bg1"/>
                </a:solidFill>
              </a:endParaRPr>
            </a:p>
          </p:txBody>
        </p:sp>
        <p:sp>
          <p:nvSpPr>
            <p:cNvPr id="18" name="Rectangle 17"/>
            <p:cNvSpPr/>
            <p:nvPr/>
          </p:nvSpPr>
          <p:spPr>
            <a:xfrm>
              <a:off x="2968448" y="4474982"/>
              <a:ext cx="2136952" cy="298966"/>
            </a:xfrm>
            <a:prstGeom prst="rect">
              <a:avLst/>
            </a:prstGeom>
            <a:solidFill>
              <a:schemeClr val="accent3">
                <a:lumMod val="40000"/>
                <a:lumOff val="60000"/>
              </a:schemeClr>
            </a:solidFill>
            <a:ln w="38100" cmpd="sng">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Path ahead</a:t>
              </a:r>
              <a:endParaRPr lang="en-SG" sz="1050" b="1" dirty="0">
                <a:solidFill>
                  <a:schemeClr val="tx1"/>
                </a:solidFill>
              </a:endParaRPr>
            </a:p>
          </p:txBody>
        </p:sp>
      </p:grpSp>
      <p:grpSp>
        <p:nvGrpSpPr>
          <p:cNvPr id="12" name="Group 11"/>
          <p:cNvGrpSpPr/>
          <p:nvPr/>
        </p:nvGrpSpPr>
        <p:grpSpPr>
          <a:xfrm>
            <a:off x="3148847" y="3347650"/>
            <a:ext cx="1509932" cy="367100"/>
            <a:chOff x="1219200" y="5513695"/>
            <a:chExt cx="2063685" cy="609600"/>
          </a:xfrm>
        </p:grpSpPr>
        <p:sp>
          <p:nvSpPr>
            <p:cNvPr id="20" name="Rounded Rectangle 19"/>
            <p:cNvSpPr/>
            <p:nvPr/>
          </p:nvSpPr>
          <p:spPr>
            <a:xfrm>
              <a:off x="1219200" y="5513695"/>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21" name="TextBox 20"/>
            <p:cNvSpPr txBox="1"/>
            <p:nvPr/>
          </p:nvSpPr>
          <p:spPr>
            <a:xfrm>
              <a:off x="1415985" y="5606533"/>
              <a:ext cx="609506" cy="421649"/>
            </a:xfrm>
            <a:prstGeom prst="rect">
              <a:avLst/>
            </a:prstGeom>
            <a:noFill/>
          </p:spPr>
          <p:txBody>
            <a:bodyPr wrap="none" rtlCol="0">
              <a:spAutoFit/>
            </a:bodyPr>
            <a:lstStyle/>
            <a:p>
              <a:r>
                <a:rPr lang="en-GB" sz="1050" b="1" dirty="0">
                  <a:solidFill>
                    <a:schemeClr val="bg1"/>
                  </a:solidFill>
                </a:rPr>
                <a:t>turn</a:t>
              </a:r>
              <a:endParaRPr lang="en-SG" sz="1050" b="1" dirty="0">
                <a:solidFill>
                  <a:schemeClr val="bg1"/>
                </a:solidFill>
              </a:endParaRPr>
            </a:p>
          </p:txBody>
        </p:sp>
        <p:sp>
          <p:nvSpPr>
            <p:cNvPr id="22" name="Rectangle 21"/>
            <p:cNvSpPr/>
            <p:nvPr/>
          </p:nvSpPr>
          <p:spPr>
            <a:xfrm>
              <a:off x="2057400" y="5679890"/>
              <a:ext cx="914400" cy="298966"/>
            </a:xfrm>
            <a:prstGeom prst="rect">
              <a:avLst/>
            </a:prstGeom>
            <a:solidFill>
              <a:schemeClr val="accent2">
                <a:lumMod val="40000"/>
                <a:lumOff val="60000"/>
              </a:schemeClr>
            </a:solidFill>
            <a:ln w="38100" cmpd="sng">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right</a:t>
              </a:r>
              <a:endParaRPr lang="en-SG" sz="1050" b="1" dirty="0">
                <a:solidFill>
                  <a:schemeClr val="tx1"/>
                </a:solidFill>
              </a:endParaRPr>
            </a:p>
          </p:txBody>
        </p:sp>
      </p:grpSp>
      <p:grpSp>
        <p:nvGrpSpPr>
          <p:cNvPr id="24" name="Group 23"/>
          <p:cNvGrpSpPr/>
          <p:nvPr/>
        </p:nvGrpSpPr>
        <p:grpSpPr>
          <a:xfrm>
            <a:off x="2471873" y="2409051"/>
            <a:ext cx="1509932" cy="367100"/>
            <a:chOff x="1219200" y="5513696"/>
            <a:chExt cx="2063685" cy="609600"/>
          </a:xfrm>
        </p:grpSpPr>
        <p:sp>
          <p:nvSpPr>
            <p:cNvPr id="25" name="Rounded Rectangle 24"/>
            <p:cNvSpPr/>
            <p:nvPr/>
          </p:nvSpPr>
          <p:spPr>
            <a:xfrm>
              <a:off x="1219200" y="5513696"/>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26" name="TextBox 25"/>
            <p:cNvSpPr txBox="1"/>
            <p:nvPr/>
          </p:nvSpPr>
          <p:spPr>
            <a:xfrm>
              <a:off x="1415985" y="5606534"/>
              <a:ext cx="609506" cy="421649"/>
            </a:xfrm>
            <a:prstGeom prst="rect">
              <a:avLst/>
            </a:prstGeom>
            <a:noFill/>
          </p:spPr>
          <p:txBody>
            <a:bodyPr wrap="none" rtlCol="0">
              <a:spAutoFit/>
            </a:bodyPr>
            <a:lstStyle/>
            <a:p>
              <a:r>
                <a:rPr lang="en-GB" sz="1050" b="1" dirty="0">
                  <a:solidFill>
                    <a:schemeClr val="bg1"/>
                  </a:solidFill>
                </a:rPr>
                <a:t>turn</a:t>
              </a:r>
              <a:endParaRPr lang="en-SG" sz="1050" b="1" dirty="0">
                <a:solidFill>
                  <a:schemeClr val="bg1"/>
                </a:solidFill>
              </a:endParaRPr>
            </a:p>
          </p:txBody>
        </p:sp>
        <p:sp>
          <p:nvSpPr>
            <p:cNvPr id="27" name="Rectangle 26"/>
            <p:cNvSpPr/>
            <p:nvPr/>
          </p:nvSpPr>
          <p:spPr>
            <a:xfrm>
              <a:off x="2057400" y="5679890"/>
              <a:ext cx="914400" cy="298966"/>
            </a:xfrm>
            <a:prstGeom prst="rect">
              <a:avLst/>
            </a:prstGeom>
            <a:solidFill>
              <a:schemeClr val="accent2">
                <a:lumMod val="40000"/>
                <a:lumOff val="60000"/>
              </a:schemeClr>
            </a:solidFill>
            <a:ln w="38100" cmpd="sng">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left</a:t>
              </a:r>
              <a:endParaRPr lang="en-SG" sz="1050" b="1" dirty="0">
                <a:solidFill>
                  <a:schemeClr val="tx1"/>
                </a:solidFill>
              </a:endParaRPr>
            </a:p>
          </p:txBody>
        </p:sp>
      </p:grpSp>
      <p:grpSp>
        <p:nvGrpSpPr>
          <p:cNvPr id="28" name="Group 27"/>
          <p:cNvGrpSpPr/>
          <p:nvPr/>
        </p:nvGrpSpPr>
        <p:grpSpPr>
          <a:xfrm>
            <a:off x="1815372" y="1371600"/>
            <a:ext cx="1509932" cy="367100"/>
            <a:chOff x="1219200" y="5513696"/>
            <a:chExt cx="2063685" cy="609600"/>
          </a:xfrm>
        </p:grpSpPr>
        <p:sp>
          <p:nvSpPr>
            <p:cNvPr id="29" name="Rounded Rectangle 28"/>
            <p:cNvSpPr/>
            <p:nvPr/>
          </p:nvSpPr>
          <p:spPr>
            <a:xfrm>
              <a:off x="1219200" y="5513696"/>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30" name="TextBox 29"/>
            <p:cNvSpPr txBox="1"/>
            <p:nvPr/>
          </p:nvSpPr>
          <p:spPr>
            <a:xfrm>
              <a:off x="1415985" y="5606534"/>
              <a:ext cx="1428898" cy="421649"/>
            </a:xfrm>
            <a:prstGeom prst="rect">
              <a:avLst/>
            </a:prstGeom>
            <a:noFill/>
          </p:spPr>
          <p:txBody>
            <a:bodyPr wrap="none" rtlCol="0">
              <a:spAutoFit/>
            </a:bodyPr>
            <a:lstStyle/>
            <a:p>
              <a:r>
                <a:rPr lang="en-GB" sz="1050" b="1" dirty="0">
                  <a:solidFill>
                    <a:schemeClr val="bg1"/>
                  </a:solidFill>
                </a:rPr>
                <a:t>more forward</a:t>
              </a:r>
              <a:endParaRPr lang="en-SG" sz="1050" b="1" dirty="0">
                <a:solidFill>
                  <a:schemeClr val="bg1"/>
                </a:solidFill>
              </a:endParaRPr>
            </a:p>
          </p:txBody>
        </p:sp>
      </p:gr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360" y="1181629"/>
            <a:ext cx="2677933" cy="1706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Group 30"/>
          <p:cNvGrpSpPr/>
          <p:nvPr/>
        </p:nvGrpSpPr>
        <p:grpSpPr>
          <a:xfrm>
            <a:off x="2483533" y="3886200"/>
            <a:ext cx="1509932" cy="367100"/>
            <a:chOff x="1219200" y="5513696"/>
            <a:chExt cx="2063685" cy="609600"/>
          </a:xfrm>
        </p:grpSpPr>
        <p:sp>
          <p:nvSpPr>
            <p:cNvPr id="32" name="Rounded Rectangle 31"/>
            <p:cNvSpPr/>
            <p:nvPr/>
          </p:nvSpPr>
          <p:spPr>
            <a:xfrm>
              <a:off x="1219200" y="5513696"/>
              <a:ext cx="2063685" cy="609600"/>
            </a:xfrm>
            <a:prstGeom prst="roundRect">
              <a:avLst/>
            </a:prstGeom>
            <a:solidFill>
              <a:srgbClr val="42A7C2"/>
            </a:solidFill>
            <a:ln w="41275"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dirty="0"/>
            </a:p>
          </p:txBody>
        </p:sp>
        <p:sp>
          <p:nvSpPr>
            <p:cNvPr id="33" name="TextBox 32"/>
            <p:cNvSpPr txBox="1"/>
            <p:nvPr/>
          </p:nvSpPr>
          <p:spPr>
            <a:xfrm>
              <a:off x="1415985" y="5606534"/>
              <a:ext cx="1428898" cy="421649"/>
            </a:xfrm>
            <a:prstGeom prst="rect">
              <a:avLst/>
            </a:prstGeom>
            <a:noFill/>
          </p:spPr>
          <p:txBody>
            <a:bodyPr wrap="none" rtlCol="0">
              <a:spAutoFit/>
            </a:bodyPr>
            <a:lstStyle/>
            <a:p>
              <a:r>
                <a:rPr lang="en-GB" sz="1050" b="1" dirty="0">
                  <a:solidFill>
                    <a:schemeClr val="bg1"/>
                  </a:solidFill>
                </a:rPr>
                <a:t>more forward</a:t>
              </a:r>
              <a:endParaRPr lang="en-SG" sz="1050" b="1" dirty="0">
                <a:solidFill>
                  <a:schemeClr val="bg1"/>
                </a:solidFill>
              </a:endParaRPr>
            </a:p>
          </p:txBody>
        </p:sp>
      </p:gr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3887" y="194054"/>
            <a:ext cx="580296" cy="663196"/>
          </a:xfrm>
          <a:prstGeom prst="rect">
            <a:avLst/>
          </a:prstGeom>
        </p:spPr>
      </p:pic>
    </p:spTree>
    <p:extLst>
      <p:ext uri="{BB962C8B-B14F-4D97-AF65-F5344CB8AC3E}">
        <p14:creationId xmlns:p14="http://schemas.microsoft.com/office/powerpoint/2010/main" val="267264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4294967295"/>
          </p:nvPr>
        </p:nvSpPr>
        <p:spPr>
          <a:xfrm>
            <a:off x="4361975" y="878850"/>
            <a:ext cx="4173000" cy="3654300"/>
          </a:xfrm>
          <a:prstGeom prst="rect">
            <a:avLst/>
          </a:prstGeom>
        </p:spPr>
        <p:txBody>
          <a:bodyPr spcFirstLastPara="1" wrap="square" lIns="91425" tIns="91425" rIns="91425" bIns="91425" anchor="ctr" anchorCtr="0">
            <a:noAutofit/>
          </a:bodyPr>
          <a:lstStyle/>
          <a:p>
            <a:pPr marL="0" lvl="0" indent="0">
              <a:spcBef>
                <a:spcPts val="0"/>
              </a:spcBef>
              <a:buClr>
                <a:schemeClr val="dk1"/>
              </a:buClr>
              <a:buSzPts val="1100"/>
              <a:buNone/>
            </a:pPr>
            <a:r>
              <a:rPr lang="en-GB" sz="2000" b="1" dirty="0">
                <a:highlight>
                  <a:srgbClr val="FFCD00"/>
                </a:highlight>
              </a:rPr>
              <a:t>Building Blocks </a:t>
            </a:r>
            <a:r>
              <a:rPr lang="en-GB" sz="2000" b="1" dirty="0"/>
              <a:t>of Code</a:t>
            </a:r>
          </a:p>
          <a:p>
            <a:pPr marL="0" lvl="0" indent="0">
              <a:spcBef>
                <a:spcPts val="0"/>
              </a:spcBef>
              <a:buClr>
                <a:schemeClr val="dk1"/>
              </a:buClr>
              <a:buSzPts val="1100"/>
              <a:buNone/>
            </a:pPr>
            <a:endParaRPr lang="en" sz="2000" dirty="0"/>
          </a:p>
          <a:p>
            <a:r>
              <a:rPr lang="en-GB" sz="2000" dirty="0"/>
              <a:t>Sequence</a:t>
            </a:r>
          </a:p>
          <a:p>
            <a:r>
              <a:rPr lang="en-GB" sz="2000" dirty="0"/>
              <a:t>Loops</a:t>
            </a:r>
          </a:p>
          <a:p>
            <a:r>
              <a:rPr lang="en-GB" sz="2000" dirty="0"/>
              <a:t>Conditional Statements (IF)</a:t>
            </a:r>
          </a:p>
          <a:p>
            <a:r>
              <a:rPr lang="en-GB" sz="2000" dirty="0"/>
              <a:t>Functions</a:t>
            </a:r>
            <a:endParaRPr lang="en-SG" sz="2000" dirty="0"/>
          </a:p>
        </p:txBody>
      </p:sp>
      <p:cxnSp>
        <p:nvCxnSpPr>
          <p:cNvPr id="167" name="Shape 167"/>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pic>
        <p:nvPicPr>
          <p:cNvPr id="168" name="Shape 168" descr="pigargo.jpg"/>
          <p:cNvPicPr preferRelativeResize="0"/>
          <p:nvPr/>
        </p:nvPicPr>
        <p:blipFill>
          <a:blip r:embed="rId3">
            <a:alphaModFix/>
          </a:blip>
          <a:stretch>
            <a:fillRect/>
          </a:stretch>
        </p:blipFill>
        <p:spPr>
          <a:xfrm>
            <a:off x="384700" y="878850"/>
            <a:ext cx="3654300" cy="3654300"/>
          </a:xfrm>
          <a:prstGeom prst="ellipse">
            <a:avLst/>
          </a:prstGeom>
          <a:noFill/>
          <a:ln>
            <a:noFill/>
          </a:ln>
        </p:spPr>
      </p:pic>
      <p:sp>
        <p:nvSpPr>
          <p:cNvPr id="169" name="Shape 169"/>
          <p:cNvSpPr/>
          <p:nvPr/>
        </p:nvSpPr>
        <p:spPr>
          <a:xfrm>
            <a:off x="625400" y="73670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70" name="Shape 170"/>
          <p:cNvGrpSpPr/>
          <p:nvPr/>
        </p:nvGrpSpPr>
        <p:grpSpPr>
          <a:xfrm>
            <a:off x="842317" y="975119"/>
            <a:ext cx="356204" cy="313212"/>
            <a:chOff x="1929775" y="320925"/>
            <a:chExt cx="423800" cy="372650"/>
          </a:xfrm>
        </p:grpSpPr>
        <p:sp>
          <p:nvSpPr>
            <p:cNvPr id="171" name="Shape 171"/>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990564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highlight>
                  <a:srgbClr val="FFCD00"/>
                </a:highlight>
              </a:rPr>
              <a:t>Sequence</a:t>
            </a:r>
            <a:endParaRPr sz="4800" dirty="0">
              <a:highlight>
                <a:srgbClr val="FFCD00"/>
              </a:highlight>
            </a:endParaRPr>
          </a:p>
        </p:txBody>
      </p:sp>
      <p:sp>
        <p:nvSpPr>
          <p:cNvPr id="122" name="Shape 122"/>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76200" indent="0" algn="ctr">
              <a:buNone/>
            </a:pPr>
            <a:r>
              <a:rPr lang="en-SG" sz="1800" dirty="0"/>
              <a:t>Sequencing is the specific order in which instructions are performed in an algorithm</a:t>
            </a:r>
          </a:p>
        </p:txBody>
      </p:sp>
      <p:cxnSp>
        <p:nvCxnSpPr>
          <p:cNvPr id="123" name="Shape 123"/>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24" name="Shape 124"/>
          <p:cNvSpPr/>
          <p:nvPr/>
        </p:nvSpPr>
        <p:spPr>
          <a:xfrm>
            <a:off x="3470200" y="566931"/>
            <a:ext cx="2203500" cy="22035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5" name="Shape 125"/>
          <p:cNvGrpSpPr/>
          <p:nvPr/>
        </p:nvGrpSpPr>
        <p:grpSpPr>
          <a:xfrm>
            <a:off x="4184367" y="854983"/>
            <a:ext cx="1035173" cy="1035155"/>
            <a:chOff x="6643075" y="3664250"/>
            <a:chExt cx="407950" cy="407975"/>
          </a:xfrm>
        </p:grpSpPr>
        <p:sp>
          <p:nvSpPr>
            <p:cNvPr id="126" name="Shape 126"/>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8" name="Shape 128"/>
          <p:cNvGrpSpPr/>
          <p:nvPr/>
        </p:nvGrpSpPr>
        <p:grpSpPr>
          <a:xfrm rot="-587406">
            <a:off x="4123593" y="2025001"/>
            <a:ext cx="425594" cy="425570"/>
            <a:chOff x="576250" y="4319400"/>
            <a:chExt cx="442075" cy="442050"/>
          </a:xfrm>
        </p:grpSpPr>
        <p:sp>
          <p:nvSpPr>
            <p:cNvPr id="129" name="Shape 12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3" name="Shape 133"/>
          <p:cNvSpPr/>
          <p:nvPr/>
        </p:nvSpPr>
        <p:spPr>
          <a:xfrm>
            <a:off x="3936800" y="1094079"/>
            <a:ext cx="161807" cy="15450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2697385">
            <a:off x="5003062" y="1885038"/>
            <a:ext cx="245621" cy="23452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5197375" y="1751151"/>
            <a:ext cx="98383" cy="9397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1280154">
            <a:off x="3824697" y="1560092"/>
            <a:ext cx="98367" cy="9397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54248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Sequence</a:t>
            </a:r>
            <a:endParaRPr lang="en-SG" dirty="0"/>
          </a:p>
        </p:txBody>
      </p:sp>
      <p:sp>
        <p:nvSpPr>
          <p:cNvPr id="3" name="Content Placeholder 2"/>
          <p:cNvSpPr>
            <a:spLocks noGrp="1"/>
          </p:cNvSpPr>
          <p:nvPr>
            <p:ph type="body" idx="1"/>
          </p:nvPr>
        </p:nvSpPr>
        <p:spPr/>
        <p:txBody>
          <a:bodyPr>
            <a:normAutofit/>
          </a:bodyPr>
          <a:lstStyle/>
          <a:p>
            <a:r>
              <a:rPr lang="en-SG" sz="1050" dirty="0">
                <a:hlinkClick r:id="rId3"/>
              </a:rPr>
              <a:t>Code with Anna and Elsa #3 - Code.org</a:t>
            </a:r>
            <a:endParaRPr lang="en-SG" sz="2100" dirty="0"/>
          </a:p>
          <a:p>
            <a:r>
              <a:rPr lang="en-SG" sz="2100" dirty="0"/>
              <a:t>Sequencing is the specific order in which instructions are performed in an algorithm</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483" y="2574858"/>
            <a:ext cx="5392216" cy="239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19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highlight>
                  <a:srgbClr val="FFCD00"/>
                </a:highlight>
              </a:rPr>
              <a:t>Loops</a:t>
            </a:r>
            <a:endParaRPr sz="4800" dirty="0">
              <a:highlight>
                <a:srgbClr val="FFCD00"/>
              </a:highlight>
            </a:endParaRPr>
          </a:p>
        </p:txBody>
      </p:sp>
      <p:sp>
        <p:nvSpPr>
          <p:cNvPr id="122" name="Shape 122"/>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76200" indent="0" algn="ctr">
              <a:buNone/>
            </a:pPr>
            <a:r>
              <a:rPr lang="en-SG" sz="1800" dirty="0"/>
              <a:t>A loop is a sequence of instruction(s) that is continually repeated until a certain condition is reached</a:t>
            </a:r>
          </a:p>
        </p:txBody>
      </p:sp>
      <p:cxnSp>
        <p:nvCxnSpPr>
          <p:cNvPr id="123" name="Shape 123"/>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24" name="Shape 124"/>
          <p:cNvSpPr/>
          <p:nvPr/>
        </p:nvSpPr>
        <p:spPr>
          <a:xfrm>
            <a:off x="3470200" y="566931"/>
            <a:ext cx="2203500" cy="22035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5" name="Shape 125"/>
          <p:cNvGrpSpPr/>
          <p:nvPr/>
        </p:nvGrpSpPr>
        <p:grpSpPr>
          <a:xfrm>
            <a:off x="4184367" y="854983"/>
            <a:ext cx="1035173" cy="1035155"/>
            <a:chOff x="6643075" y="3664250"/>
            <a:chExt cx="407950" cy="407975"/>
          </a:xfrm>
        </p:grpSpPr>
        <p:sp>
          <p:nvSpPr>
            <p:cNvPr id="126" name="Shape 126"/>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8" name="Shape 128"/>
          <p:cNvGrpSpPr/>
          <p:nvPr/>
        </p:nvGrpSpPr>
        <p:grpSpPr>
          <a:xfrm rot="-587406">
            <a:off x="4123593" y="2025001"/>
            <a:ext cx="425594" cy="425570"/>
            <a:chOff x="576250" y="4319400"/>
            <a:chExt cx="442075" cy="442050"/>
          </a:xfrm>
        </p:grpSpPr>
        <p:sp>
          <p:nvSpPr>
            <p:cNvPr id="129" name="Shape 12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3" name="Shape 133"/>
          <p:cNvSpPr/>
          <p:nvPr/>
        </p:nvSpPr>
        <p:spPr>
          <a:xfrm>
            <a:off x="3936800" y="1094079"/>
            <a:ext cx="161807" cy="15450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2697385">
            <a:off x="5003062" y="1885038"/>
            <a:ext cx="245621" cy="23452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5197375" y="1751151"/>
            <a:ext cx="98383" cy="9397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1280154">
            <a:off x="3824697" y="1560092"/>
            <a:ext cx="98367" cy="9397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57524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rozen - Hour of Code Introduction to Loops">
            <a:hlinkClick r:id="" action="ppaction://media"/>
            <a:extLst>
              <a:ext uri="{FF2B5EF4-FFF2-40B4-BE49-F238E27FC236}">
                <a16:creationId xmlns:a16="http://schemas.microsoft.com/office/drawing/2014/main" id="{BC331437-77AE-44B7-830C-0A030A1BF8CB}"/>
              </a:ext>
            </a:extLst>
          </p:cNvPr>
          <p:cNvPicPr>
            <a:picLocks noChangeAspect="1"/>
          </p:cNvPicPr>
          <p:nvPr>
            <a:videoFile r:link="rId1"/>
            <p:extLst>
              <p:ext uri="{DAA4B4D4-6D71-4841-9C94-3DE7FCFB9230}">
                <p14:media xmlns:p14="http://schemas.microsoft.com/office/powerpoint/2010/main" r:link="rId2"/>
              </p:ext>
            </p:extLst>
          </p:nvPr>
        </p:nvPicPr>
        <p:blipFill>
          <a:blip r:embed="rId4"/>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D841A792-0569-439B-BF54-A62CAD4541CA}"/>
              </a:ext>
            </a:extLst>
          </p:cNvPr>
          <p:cNvSpPr/>
          <p:nvPr/>
        </p:nvSpPr>
        <p:spPr>
          <a:xfrm>
            <a:off x="6608483" y="4812168"/>
            <a:ext cx="2436886" cy="215444"/>
          </a:xfrm>
          <a:prstGeom prst="rect">
            <a:avLst/>
          </a:prstGeom>
        </p:spPr>
        <p:txBody>
          <a:bodyPr wrap="none">
            <a:spAutoFit/>
          </a:bodyPr>
          <a:lstStyle/>
          <a:p>
            <a:r>
              <a:rPr lang="en-SG" sz="800" dirty="0"/>
              <a:t>https://www.youtube.com/watch?v=d7e48cYq7uc</a:t>
            </a:r>
          </a:p>
        </p:txBody>
      </p:sp>
      <p:sp>
        <p:nvSpPr>
          <p:cNvPr id="7" name="Rectangle 6">
            <a:extLst>
              <a:ext uri="{FF2B5EF4-FFF2-40B4-BE49-F238E27FC236}">
                <a16:creationId xmlns:a16="http://schemas.microsoft.com/office/drawing/2014/main" id="{6AC0182B-BED9-4486-89AD-ED5D8E9D1A93}"/>
              </a:ext>
            </a:extLst>
          </p:cNvPr>
          <p:cNvSpPr/>
          <p:nvPr/>
        </p:nvSpPr>
        <p:spPr>
          <a:xfrm>
            <a:off x="109178" y="4767355"/>
            <a:ext cx="1854995" cy="307777"/>
          </a:xfrm>
          <a:prstGeom prst="rect">
            <a:avLst/>
          </a:prstGeom>
        </p:spPr>
        <p:txBody>
          <a:bodyPr wrap="none">
            <a:spAutoFit/>
          </a:bodyPr>
          <a:lstStyle/>
          <a:p>
            <a:r>
              <a:rPr lang="en-SG" dirty="0">
                <a:highlight>
                  <a:srgbClr val="FFCD00"/>
                </a:highlight>
              </a:rPr>
              <a:t>Introduction to Loops</a:t>
            </a:r>
            <a:endParaRPr lang="en-SG" dirty="0"/>
          </a:p>
        </p:txBody>
      </p:sp>
    </p:spTree>
    <p:extLst>
      <p:ext uri="{BB962C8B-B14F-4D97-AF65-F5344CB8AC3E}">
        <p14:creationId xmlns:p14="http://schemas.microsoft.com/office/powerpoint/2010/main" val="232648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Viola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 xmlns="b88c6a22-f980-423d-98c5-4bae664910af" xsi:nil="true"/>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8EA27FBD4C284986B3106C7698E2C5" ma:contentTypeVersion="3" ma:contentTypeDescription="Create a new document." ma:contentTypeScope="" ma:versionID="24799c556f80520c691bcd18255cec23">
  <xsd:schema xmlns:xsd="http://www.w3.org/2001/XMLSchema" xmlns:xs="http://www.w3.org/2001/XMLSchema" xmlns:p="http://schemas.microsoft.com/office/2006/metadata/properties" xmlns:ns1="http://schemas.microsoft.com/sharepoint/v3" xmlns:ns2="bcaf11b6-d7d7-4cf4-aa30-f11e767a1514" xmlns:ns3="b88c6a22-f980-423d-98c5-4bae664910af" targetNamespace="http://schemas.microsoft.com/office/2006/metadata/properties" ma:root="true" ma:fieldsID="acf44474ec9829b4298ed2cc7bc2fa8e" ns1:_="" ns2:_="" ns3:_="">
    <xsd:import namespace="http://schemas.microsoft.com/sharepoint/v3"/>
    <xsd:import namespace="bcaf11b6-d7d7-4cf4-aa30-f11e767a1514"/>
    <xsd:import namespace="b88c6a22-f980-423d-98c5-4bae664910af"/>
    <xsd:element name="properties">
      <xsd:complexType>
        <xsd:sequence>
          <xsd:element name="documentManagement">
            <xsd:complexType>
              <xsd:all>
                <xsd:element ref="ns1:PublishingStartDate" minOccurs="0"/>
                <xsd:element ref="ns1:PublishingExpirationDate" minOccurs="0"/>
                <xsd:element ref="ns2:SharedWithUsers"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af11b6-d7d7-4cf4-aa30-f11e767a1514"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88c6a22-f980-423d-98c5-4bae664910af" elementFormDefault="qualified">
    <xsd:import namespace="http://schemas.microsoft.com/office/2006/documentManagement/types"/>
    <xsd:import namespace="http://schemas.microsoft.com/office/infopath/2007/PartnerControls"/>
    <xsd:element name="Owner" ma:index="11" nillable="true" ma:displayName="Owner" ma:internalName="Own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52342D-7399-4C18-B1BB-6975E2EF9048}">
  <ds:schemaRefs>
    <ds:schemaRef ds:uri="http://www.w3.org/XML/1998/namespace"/>
    <ds:schemaRef ds:uri="http://schemas.microsoft.com/office/2006/documentManagement/types"/>
    <ds:schemaRef ds:uri="bcaf11b6-d7d7-4cf4-aa30-f11e767a1514"/>
    <ds:schemaRef ds:uri="http://purl.org/dc/elements/1.1/"/>
    <ds:schemaRef ds:uri="http://purl.org/dc/dcmitype/"/>
    <ds:schemaRef ds:uri="http://purl.org/dc/terms/"/>
    <ds:schemaRef ds:uri="http://schemas.microsoft.com/office/infopath/2007/PartnerControls"/>
    <ds:schemaRef ds:uri="b88c6a22-f980-423d-98c5-4bae664910af"/>
    <ds:schemaRef ds:uri="http://schemas.openxmlformats.org/package/2006/metadata/core-propertie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F4716B59-A002-4204-BC96-C46EB0351430}">
  <ds:schemaRefs>
    <ds:schemaRef ds:uri="http://schemas.microsoft.com/sharepoint/v3/contenttype/forms"/>
  </ds:schemaRefs>
</ds:datastoreItem>
</file>

<file path=customXml/itemProps3.xml><?xml version="1.0" encoding="utf-8"?>
<ds:datastoreItem xmlns:ds="http://schemas.openxmlformats.org/officeDocument/2006/customXml" ds:itemID="{4E0C1CCA-14F6-4CE6-9F21-A838F62CC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caf11b6-d7d7-4cf4-aa30-f11e767a1514"/>
    <ds:schemaRef ds:uri="b88c6a22-f980-423d-98c5-4bae664910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260</TotalTime>
  <Words>875</Words>
  <Application>Microsoft Office PowerPoint</Application>
  <PresentationFormat>On-screen Show (16:9)</PresentationFormat>
  <Paragraphs>139</Paragraphs>
  <Slides>41</Slides>
  <Notes>14</Notes>
  <HiddenSlides>13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Berlin Sans FB</vt:lpstr>
      <vt:lpstr>Calibri</vt:lpstr>
      <vt:lpstr>Lato</vt:lpstr>
      <vt:lpstr>Lora</vt:lpstr>
      <vt:lpstr>Quattrocento Sans</vt:lpstr>
      <vt:lpstr>Viola template</vt:lpstr>
      <vt:lpstr>Algorithm</vt:lpstr>
      <vt:lpstr>Learning Outcomes</vt:lpstr>
      <vt:lpstr>Algorithm</vt:lpstr>
      <vt:lpstr>Basic coding with block programming</vt:lpstr>
      <vt:lpstr>PowerPoint Presentation</vt:lpstr>
      <vt:lpstr>Sequence</vt:lpstr>
      <vt:lpstr>Sequence</vt:lpstr>
      <vt:lpstr>Loops</vt:lpstr>
      <vt:lpstr>PowerPoint Presentation</vt:lpstr>
      <vt:lpstr>Loops</vt:lpstr>
      <vt:lpstr>Loops (counter controlled)</vt:lpstr>
      <vt:lpstr>Loops with conditions (Until)</vt:lpstr>
      <vt:lpstr>Conditional</vt:lpstr>
      <vt:lpstr>(Zombie) Hour of Code Introduction to If</vt:lpstr>
      <vt:lpstr>(Ice Age) Hour of Code Introduction to If-else</vt:lpstr>
      <vt:lpstr>Condition Statements (IF)</vt:lpstr>
      <vt:lpstr>Functions</vt:lpstr>
      <vt:lpstr>(Frozen) Hour of Code Introduction to Functions</vt:lpstr>
      <vt:lpstr>Functions</vt:lpstr>
      <vt:lpstr>Parameterised Functions</vt:lpstr>
      <vt:lpstr>Activity</vt:lpstr>
      <vt:lpstr>Hour of Code – exercise 1  </vt:lpstr>
      <vt:lpstr>Hour of Code – exercise 1 soln  </vt:lpstr>
      <vt:lpstr>Hour of Code – exercise 2 </vt:lpstr>
      <vt:lpstr>Hour of Code – exercise 2 soln</vt:lpstr>
      <vt:lpstr>Hour of Code exercise 3</vt:lpstr>
      <vt:lpstr>Hour of Code exercise 3 soln</vt:lpstr>
      <vt:lpstr>PowerPoint Presentation</vt:lpstr>
      <vt:lpstr>Hour of Code </vt:lpstr>
      <vt:lpstr>Hour of Code (Solution Part 1) </vt:lpstr>
      <vt:lpstr>Hour of Code (Solution Part 2)</vt:lpstr>
      <vt:lpstr>Hour of Code </vt:lpstr>
      <vt:lpstr>Hour of Code </vt:lpstr>
      <vt:lpstr>Hour of Code </vt:lpstr>
      <vt:lpstr>Hour of Code </vt:lpstr>
      <vt:lpstr>Hour of Code </vt:lpstr>
      <vt:lpstr>Hour of Code (Solution Part 3) </vt:lpstr>
      <vt:lpstr>Hour of Code </vt:lpstr>
      <vt:lpstr>Challenge Practice on Algorithm</vt:lpstr>
      <vt:lpstr>Challenge Practice on Algorithm</vt:lpstr>
      <vt:lpstr>Challenge Practice on Algorithm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Ai Lian TAN (NYP)</dc:creator>
  <cp:lastModifiedBy>Alan CHOW (NYP)</cp:lastModifiedBy>
  <cp:revision>55</cp:revision>
  <cp:lastPrinted>2018-11-04T13:35:49Z</cp:lastPrinted>
  <dcterms:modified xsi:type="dcterms:W3CDTF">2024-08-05T10:04:00Z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0x010100BC8EA27FBD4C284986B3106C7698E2C5</vt:lpwstr>
  </property>
  <property fmtid="{D5CDD505-2E9C-101B-9397-08002B2CF9AE}" pid="3" name="MSIP_Label_babe128f-e2ab-4b18-9c62-301caee5e80a_Enabled">
    <vt:lpwstr>true</vt:lpwstr>
  </property>
  <property fmtid="{D5CDD505-2E9C-101B-9397-08002B2CF9AE}" pid="4" name="MSIP_Label_babe128f-e2ab-4b18-9c62-301caee5e80a_SetDate">
    <vt:lpwstr>2024-03-21T06:32:23Z</vt:lpwstr>
  </property>
  <property fmtid="{D5CDD505-2E9C-101B-9397-08002B2CF9AE}" pid="5" name="MSIP_Label_babe128f-e2ab-4b18-9c62-301caee5e80a_Method">
    <vt:lpwstr>Privileged</vt:lpwstr>
  </property>
  <property fmtid="{D5CDD505-2E9C-101B-9397-08002B2CF9AE}" pid="6" name="MSIP_Label_babe128f-e2ab-4b18-9c62-301caee5e80a_Name">
    <vt:lpwstr>OFFICIAL [OPEN]</vt:lpwstr>
  </property>
  <property fmtid="{D5CDD505-2E9C-101B-9397-08002B2CF9AE}" pid="7" name="MSIP_Label_babe128f-e2ab-4b18-9c62-301caee5e80a_SiteId">
    <vt:lpwstr>243ebaed-00d0-4690-a7dc-75893b0d9f98</vt:lpwstr>
  </property>
  <property fmtid="{D5CDD505-2E9C-101B-9397-08002B2CF9AE}" pid="8" name="MSIP_Label_babe128f-e2ab-4b18-9c62-301caee5e80a_ActionId">
    <vt:lpwstr>a0995a05-3ab7-4917-83a6-fc13956f8298</vt:lpwstr>
  </property>
  <property fmtid="{D5CDD505-2E9C-101B-9397-08002B2CF9AE}" pid="9" name="MSIP_Label_babe128f-e2ab-4b18-9c62-301caee5e80a_ContentBits">
    <vt:lpwstr>1</vt:lpwstr>
  </property>
  <property fmtid="{D5CDD505-2E9C-101B-9397-08002B2CF9AE}" pid="10" name="ClassificationContentMarkingHeaderLocations">
    <vt:lpwstr>Viola template:3</vt:lpwstr>
  </property>
  <property fmtid="{D5CDD505-2E9C-101B-9397-08002B2CF9AE}" pid="11" name="ClassificationContentMarkingHeaderText">
    <vt:lpwstr>Official (Open)</vt:lpwstr>
  </property>
</Properties>
</file>